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oppins Semi-Bold" charset="1" panose="00000700000000000000"/>
      <p:regular r:id="rId23"/>
    </p:embeddedFont>
    <p:embeddedFont>
      <p:font typeface="Poppins Bold" charset="1" panose="00000800000000000000"/>
      <p:regular r:id="rId24"/>
    </p:embeddedFont>
    <p:embeddedFont>
      <p:font typeface="Poppins" charset="1" panose="00000500000000000000"/>
      <p:regular r:id="rId25"/>
    </p:embeddedFont>
    <p:embeddedFont>
      <p:font typeface="Now Medium" charset="1" panose="00000600000000000000"/>
      <p:regular r:id="rId26"/>
    </p:embeddedFont>
    <p:embeddedFont>
      <p:font typeface="Now" charset="1" panose="00000500000000000000"/>
      <p:regular r:id="rId27"/>
    </p:embeddedFont>
    <p:embeddedFont>
      <p:font typeface="Poppins Medium" charset="1" panose="00000600000000000000"/>
      <p:regular r:id="rId28"/>
    </p:embeddedFont>
    <p:embeddedFont>
      <p:font typeface="Montserrat" charset="1" panose="00000500000000000000"/>
      <p:regular r:id="rId29"/>
    </p:embeddedFont>
    <p:embeddedFont>
      <p:font typeface="Poppins Heavy" charset="1" panose="00000A00000000000000"/>
      <p:regular r:id="rId30"/>
    </p:embeddedFont>
    <p:embeddedFont>
      <p:font typeface="Distillery Display"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9.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2.png" Type="http://schemas.openxmlformats.org/officeDocument/2006/relationships/image"/><Relationship Id="rId13" Target="https://dribbble.com/tags/user_dashboard"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9.png" Type="http://schemas.openxmlformats.org/officeDocument/2006/relationships/image"/><Relationship Id="rId8" Target="../media/image24.png" Type="http://schemas.openxmlformats.org/officeDocument/2006/relationships/image"/><Relationship Id="rId9"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12" Target="../media/image12.pn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 Id="rId7"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12.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12.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2.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 Id="rId7" Target="../media/image4.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3.png" Type="http://schemas.openxmlformats.org/officeDocument/2006/relationships/image"/><Relationship Id="rId7" Target="../media/image26.jpeg" Type="http://schemas.openxmlformats.org/officeDocument/2006/relationships/image"/><Relationship Id="rId8" Target="../media/image27.jpeg" Type="http://schemas.openxmlformats.org/officeDocument/2006/relationships/image"/><Relationship Id="rId9"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9.png" Type="http://schemas.openxmlformats.org/officeDocument/2006/relationships/image"/><Relationship Id="rId8" Target="../media/image24.png" Type="http://schemas.openxmlformats.org/officeDocument/2006/relationships/image"/><Relationship Id="rId9"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9391391" y="1597074"/>
            <a:ext cx="7092853" cy="7092853"/>
          </a:xfrm>
          <a:custGeom>
            <a:avLst/>
            <a:gdLst/>
            <a:ahLst/>
            <a:cxnLst/>
            <a:rect r="r" b="b" t="t" l="l"/>
            <a:pathLst>
              <a:path h="7092853" w="7092853">
                <a:moveTo>
                  <a:pt x="0" y="0"/>
                </a:moveTo>
                <a:lnTo>
                  <a:pt x="7092853" y="0"/>
                </a:lnTo>
                <a:lnTo>
                  <a:pt x="7092853" y="7092852"/>
                </a:lnTo>
                <a:lnTo>
                  <a:pt x="0" y="7092852"/>
                </a:lnTo>
                <a:lnTo>
                  <a:pt x="0" y="0"/>
                </a:lnTo>
                <a:close/>
              </a:path>
            </a:pathLst>
          </a:custGeom>
          <a:blipFill>
            <a:blip r:embed="rId4">
              <a:alphaModFix amt="65999"/>
            </a:blip>
            <a:stretch>
              <a:fillRect l="0" t="0" r="0" b="0"/>
            </a:stretch>
          </a:blipFill>
        </p:spPr>
      </p:sp>
      <p:sp>
        <p:nvSpPr>
          <p:cNvPr name="Freeform 4" id="4"/>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5" id="5"/>
          <p:cNvSpPr/>
          <p:nvPr/>
        </p:nvSpPr>
        <p:spPr>
          <a:xfrm flipH="false" flipV="false" rot="0">
            <a:off x="-5030663" y="3373810"/>
            <a:ext cx="13357317" cy="13357317"/>
          </a:xfrm>
          <a:custGeom>
            <a:avLst/>
            <a:gdLst/>
            <a:ahLst/>
            <a:cxnLst/>
            <a:rect r="r" b="b" t="t" l="l"/>
            <a:pathLst>
              <a:path h="13357317" w="13357317">
                <a:moveTo>
                  <a:pt x="0" y="0"/>
                </a:moveTo>
                <a:lnTo>
                  <a:pt x="13357317" y="0"/>
                </a:lnTo>
                <a:lnTo>
                  <a:pt x="13357317" y="13357317"/>
                </a:lnTo>
                <a:lnTo>
                  <a:pt x="0" y="13357317"/>
                </a:lnTo>
                <a:lnTo>
                  <a:pt x="0" y="0"/>
                </a:lnTo>
                <a:close/>
              </a:path>
            </a:pathLst>
          </a:custGeom>
          <a:blipFill>
            <a:blip r:embed="rId5">
              <a:alphaModFix amt="18999"/>
            </a:blip>
            <a:stretch>
              <a:fillRect l="0" t="0" r="0" b="0"/>
            </a:stretch>
          </a:blipFill>
        </p:spPr>
      </p:sp>
      <p:sp>
        <p:nvSpPr>
          <p:cNvPr name="Freeform 6" id="6"/>
          <p:cNvSpPr/>
          <p:nvPr/>
        </p:nvSpPr>
        <p:spPr>
          <a:xfrm flipH="false" flipV="false" rot="0">
            <a:off x="9674761" y="2424942"/>
            <a:ext cx="6027647" cy="5884490"/>
          </a:xfrm>
          <a:custGeom>
            <a:avLst/>
            <a:gdLst/>
            <a:ahLst/>
            <a:cxnLst/>
            <a:rect r="r" b="b" t="t" l="l"/>
            <a:pathLst>
              <a:path h="5884490" w="6027647">
                <a:moveTo>
                  <a:pt x="0" y="0"/>
                </a:moveTo>
                <a:lnTo>
                  <a:pt x="6027647" y="0"/>
                </a:lnTo>
                <a:lnTo>
                  <a:pt x="6027647" y="5884490"/>
                </a:lnTo>
                <a:lnTo>
                  <a:pt x="0" y="5884490"/>
                </a:lnTo>
                <a:lnTo>
                  <a:pt x="0" y="0"/>
                </a:lnTo>
                <a:close/>
              </a:path>
            </a:pathLst>
          </a:custGeom>
          <a:blipFill>
            <a:blip r:embed="rId6"/>
            <a:stretch>
              <a:fillRect l="0" t="0" r="0" b="0"/>
            </a:stretch>
          </a:blipFill>
        </p:spPr>
      </p:sp>
      <p:sp>
        <p:nvSpPr>
          <p:cNvPr name="AutoShape 7" id="7"/>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grpSp>
        <p:nvGrpSpPr>
          <p:cNvPr name="Group 8" id="8"/>
          <p:cNvGrpSpPr/>
          <p:nvPr/>
        </p:nvGrpSpPr>
        <p:grpSpPr>
          <a:xfrm rot="0">
            <a:off x="16619806" y="8113145"/>
            <a:ext cx="3336389" cy="1183255"/>
            <a:chOff x="0" y="0"/>
            <a:chExt cx="1145914" cy="406400"/>
          </a:xfrm>
        </p:grpSpPr>
        <p:sp>
          <p:nvSpPr>
            <p:cNvPr name="Freeform 9" id="9"/>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0" id="10"/>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5177" y="-1839047"/>
            <a:ext cx="3021982" cy="3021982"/>
          </a:xfrm>
          <a:custGeom>
            <a:avLst/>
            <a:gdLst/>
            <a:ahLst/>
            <a:cxnLst/>
            <a:rect r="r" b="b" t="t" l="l"/>
            <a:pathLst>
              <a:path h="3021982" w="3021982">
                <a:moveTo>
                  <a:pt x="0" y="0"/>
                </a:moveTo>
                <a:lnTo>
                  <a:pt x="3021982" y="0"/>
                </a:lnTo>
                <a:lnTo>
                  <a:pt x="3021982" y="3021982"/>
                </a:lnTo>
                <a:lnTo>
                  <a:pt x="0" y="30219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5416658" y="3237549"/>
            <a:ext cx="1465090" cy="1465090"/>
          </a:xfrm>
          <a:custGeom>
            <a:avLst/>
            <a:gdLst/>
            <a:ahLst/>
            <a:cxnLst/>
            <a:rect r="r" b="b" t="t" l="l"/>
            <a:pathLst>
              <a:path h="1465090" w="1465090">
                <a:moveTo>
                  <a:pt x="0" y="0"/>
                </a:moveTo>
                <a:lnTo>
                  <a:pt x="1465090" y="0"/>
                </a:lnTo>
                <a:lnTo>
                  <a:pt x="1465090" y="1465090"/>
                </a:lnTo>
                <a:lnTo>
                  <a:pt x="0" y="1465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341298" y="2162738"/>
            <a:ext cx="621604" cy="524408"/>
          </a:xfrm>
          <a:custGeom>
            <a:avLst/>
            <a:gdLst/>
            <a:ahLst/>
            <a:cxnLst/>
            <a:rect r="r" b="b" t="t" l="l"/>
            <a:pathLst>
              <a:path h="524408" w="621604">
                <a:moveTo>
                  <a:pt x="0" y="0"/>
                </a:moveTo>
                <a:lnTo>
                  <a:pt x="621605" y="0"/>
                </a:lnTo>
                <a:lnTo>
                  <a:pt x="621605" y="524408"/>
                </a:lnTo>
                <a:lnTo>
                  <a:pt x="0" y="5244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4324646" y="-192261"/>
            <a:ext cx="4319195" cy="1675034"/>
          </a:xfrm>
          <a:custGeom>
            <a:avLst/>
            <a:gdLst/>
            <a:ahLst/>
            <a:cxnLst/>
            <a:rect r="r" b="b" t="t" l="l"/>
            <a:pathLst>
              <a:path h="1675034" w="4319195">
                <a:moveTo>
                  <a:pt x="0" y="0"/>
                </a:moveTo>
                <a:lnTo>
                  <a:pt x="4319195" y="0"/>
                </a:lnTo>
                <a:lnTo>
                  <a:pt x="4319195" y="1675035"/>
                </a:lnTo>
                <a:lnTo>
                  <a:pt x="0" y="1675035"/>
                </a:lnTo>
                <a:lnTo>
                  <a:pt x="0" y="0"/>
                </a:lnTo>
                <a:close/>
              </a:path>
            </a:pathLst>
          </a:custGeom>
          <a:blipFill>
            <a:blip r:embed="rId13"/>
            <a:stretch>
              <a:fillRect l="0" t="0" r="0" b="0"/>
            </a:stretch>
          </a:blipFill>
        </p:spPr>
      </p:sp>
      <p:sp>
        <p:nvSpPr>
          <p:cNvPr name="TextBox 18" id="18"/>
          <p:cNvSpPr txBox="true"/>
          <p:nvPr/>
        </p:nvSpPr>
        <p:spPr>
          <a:xfrm rot="0">
            <a:off x="2267608" y="2871948"/>
            <a:ext cx="6876392" cy="1757334"/>
          </a:xfrm>
          <a:prstGeom prst="rect">
            <a:avLst/>
          </a:prstGeom>
        </p:spPr>
        <p:txBody>
          <a:bodyPr anchor="t" rtlCol="false" tIns="0" lIns="0" bIns="0" rIns="0">
            <a:spAutoFit/>
          </a:bodyPr>
          <a:lstStyle/>
          <a:p>
            <a:pPr algn="l">
              <a:lnSpc>
                <a:spcPts val="12652"/>
              </a:lnSpc>
              <a:spcBef>
                <a:spcPct val="0"/>
              </a:spcBef>
            </a:pPr>
            <a:r>
              <a:rPr lang="en-US" sz="11825">
                <a:solidFill>
                  <a:srgbClr val="EEECDE"/>
                </a:solidFill>
                <a:latin typeface="Poppins Semi-Bold"/>
              </a:rPr>
              <a:t>shopsite</a:t>
            </a:r>
          </a:p>
        </p:txBody>
      </p:sp>
      <p:sp>
        <p:nvSpPr>
          <p:cNvPr name="TextBox 19" id="19"/>
          <p:cNvSpPr txBox="true"/>
          <p:nvPr/>
        </p:nvSpPr>
        <p:spPr>
          <a:xfrm rot="0">
            <a:off x="3178743" y="2191153"/>
            <a:ext cx="2445413" cy="450850"/>
          </a:xfrm>
          <a:prstGeom prst="rect">
            <a:avLst/>
          </a:prstGeom>
        </p:spPr>
        <p:txBody>
          <a:bodyPr anchor="t" rtlCol="false" tIns="0" lIns="0" bIns="0" rIns="0">
            <a:spAutoFit/>
          </a:bodyPr>
          <a:lstStyle/>
          <a:p>
            <a:pPr algn="l">
              <a:lnSpc>
                <a:spcPts val="3500"/>
              </a:lnSpc>
            </a:pPr>
            <a:r>
              <a:rPr lang="en-US" sz="2500" spc="175">
                <a:solidFill>
                  <a:srgbClr val="F2F4F5"/>
                </a:solidFill>
                <a:latin typeface="Poppins Bold"/>
              </a:rPr>
              <a:t>SHOPSITE</a:t>
            </a:r>
          </a:p>
        </p:txBody>
      </p:sp>
      <p:sp>
        <p:nvSpPr>
          <p:cNvPr name="TextBox 20" id="20"/>
          <p:cNvSpPr txBox="true"/>
          <p:nvPr/>
        </p:nvSpPr>
        <p:spPr>
          <a:xfrm rot="0">
            <a:off x="2267608" y="5677031"/>
            <a:ext cx="6540232" cy="1570096"/>
          </a:xfrm>
          <a:prstGeom prst="rect">
            <a:avLst/>
          </a:prstGeom>
        </p:spPr>
        <p:txBody>
          <a:bodyPr anchor="t" rtlCol="false" tIns="0" lIns="0" bIns="0" rIns="0">
            <a:spAutoFit/>
          </a:bodyPr>
          <a:lstStyle/>
          <a:p>
            <a:pPr algn="l" marL="0" indent="0" lvl="0">
              <a:lnSpc>
                <a:spcPts val="3099"/>
              </a:lnSpc>
              <a:spcBef>
                <a:spcPct val="0"/>
              </a:spcBef>
            </a:pPr>
            <a:r>
              <a:rPr lang="en-US" sz="2383">
                <a:solidFill>
                  <a:srgbClr val="F2F4F5"/>
                </a:solidFill>
                <a:latin typeface="Poppins"/>
              </a:rPr>
              <a:t>ShopSite is an innovative e-commerce platform aimed at providing users with a seamless shopping experience. Developed by Sujoy and Souvik Das</a:t>
            </a:r>
          </a:p>
        </p:txBody>
      </p:sp>
      <p:sp>
        <p:nvSpPr>
          <p:cNvPr name="TextBox 21" id="21"/>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8941564" y="676425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144831" y="-6563452"/>
            <a:ext cx="10086395" cy="10086395"/>
          </a:xfrm>
          <a:custGeom>
            <a:avLst/>
            <a:gdLst/>
            <a:ahLst/>
            <a:cxnLst/>
            <a:rect r="r" b="b" t="t" l="l"/>
            <a:pathLst>
              <a:path h="10086395" w="10086395">
                <a:moveTo>
                  <a:pt x="0" y="0"/>
                </a:moveTo>
                <a:lnTo>
                  <a:pt x="10086395" y="0"/>
                </a:lnTo>
                <a:lnTo>
                  <a:pt x="10086395" y="10086396"/>
                </a:lnTo>
                <a:lnTo>
                  <a:pt x="0" y="10086396"/>
                </a:lnTo>
                <a:lnTo>
                  <a:pt x="0" y="0"/>
                </a:lnTo>
                <a:close/>
              </a:path>
            </a:pathLst>
          </a:custGeom>
          <a:blipFill>
            <a:blip r:embed="rId4">
              <a:alphaModFix amt="37000"/>
            </a:blip>
            <a:stretch>
              <a:fillRect l="0" t="0" r="0" b="0"/>
            </a:stretch>
          </a:blipFill>
        </p:spPr>
      </p:sp>
      <p:grpSp>
        <p:nvGrpSpPr>
          <p:cNvPr name="Group 6" id="6"/>
          <p:cNvGrpSpPr/>
          <p:nvPr/>
        </p:nvGrpSpPr>
        <p:grpSpPr>
          <a:xfrm rot="0">
            <a:off x="1790638" y="9535225"/>
            <a:ext cx="1581115" cy="479795"/>
            <a:chOff x="0" y="0"/>
            <a:chExt cx="2108154" cy="639726"/>
          </a:xfrm>
        </p:grpSpPr>
        <p:sp>
          <p:nvSpPr>
            <p:cNvPr name="Freeform 7" id="7"/>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0" id="10"/>
          <p:cNvSpPr/>
          <p:nvPr/>
        </p:nvSpPr>
        <p:spPr>
          <a:xfrm flipH="false" flipV="false" rot="0">
            <a:off x="12231791" y="-734468"/>
            <a:ext cx="10055018" cy="9261475"/>
          </a:xfrm>
          <a:custGeom>
            <a:avLst/>
            <a:gdLst/>
            <a:ahLst/>
            <a:cxnLst/>
            <a:rect r="r" b="b" t="t" l="l"/>
            <a:pathLst>
              <a:path h="9261475" w="10055018">
                <a:moveTo>
                  <a:pt x="0" y="0"/>
                </a:moveTo>
                <a:lnTo>
                  <a:pt x="10055018" y="0"/>
                </a:lnTo>
                <a:lnTo>
                  <a:pt x="10055018" y="9261475"/>
                </a:lnTo>
                <a:lnTo>
                  <a:pt x="0" y="9261475"/>
                </a:lnTo>
                <a:lnTo>
                  <a:pt x="0" y="0"/>
                </a:lnTo>
                <a:close/>
              </a:path>
            </a:pathLst>
          </a:custGeom>
          <a:blipFill>
            <a:blip r:embed="rId7"/>
            <a:stretch>
              <a:fillRect l="0" t="0" r="0" b="0"/>
            </a:stretch>
          </a:blipFill>
        </p:spPr>
      </p:sp>
      <p:grpSp>
        <p:nvGrpSpPr>
          <p:cNvPr name="Group 11" id="11"/>
          <p:cNvGrpSpPr/>
          <p:nvPr/>
        </p:nvGrpSpPr>
        <p:grpSpPr>
          <a:xfrm rot="0">
            <a:off x="16772206" y="8170295"/>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grpSp>
        <p:nvGrpSpPr>
          <p:cNvPr name="Group 14" id="14"/>
          <p:cNvGrpSpPr>
            <a:grpSpLocks noChangeAspect="true"/>
          </p:cNvGrpSpPr>
          <p:nvPr/>
        </p:nvGrpSpPr>
        <p:grpSpPr>
          <a:xfrm rot="0">
            <a:off x="11340757" y="1550345"/>
            <a:ext cx="6893680" cy="5534875"/>
            <a:chOff x="0" y="0"/>
            <a:chExt cx="7467600" cy="5995670"/>
          </a:xfrm>
        </p:grpSpPr>
        <p:sp>
          <p:nvSpPr>
            <p:cNvPr name="Freeform 15" id="1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6" id="1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7" id="1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8" id="1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8"/>
              <a:stretch>
                <a:fillRect l="0" t="-66" r="0" b="-66"/>
              </a:stretch>
            </a:blipFill>
          </p:spPr>
        </p:sp>
      </p:grpSp>
      <p:pic>
        <p:nvPicPr>
          <p:cNvPr name="Picture 19" id="19"/>
          <p:cNvPicPr>
            <a:picLocks noChangeAspect="true"/>
          </p:cNvPicPr>
          <p:nvPr/>
        </p:nvPicPr>
        <p:blipFill>
          <a:blip r:embed="rId9"/>
          <a:stretch>
            <a:fillRect/>
          </a:stretch>
        </p:blipFill>
        <p:spPr>
          <a:xfrm rot="0">
            <a:off x="237137" y="2354470"/>
            <a:ext cx="5916460" cy="1331204"/>
          </a:xfrm>
          <a:prstGeom prst="rect">
            <a:avLst/>
          </a:prstGeom>
        </p:spPr>
      </p:pic>
      <p:sp>
        <p:nvSpPr>
          <p:cNvPr name="Freeform 20" id="20"/>
          <p:cNvSpPr/>
          <p:nvPr/>
        </p:nvSpPr>
        <p:spPr>
          <a:xfrm flipH="false" flipV="false" rot="0">
            <a:off x="17124048" y="1028700"/>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5340567" y="9535225"/>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408705" y="3723988"/>
            <a:ext cx="11127252" cy="4446307"/>
          </a:xfrm>
          <a:prstGeom prst="rect">
            <a:avLst/>
          </a:prstGeom>
        </p:spPr>
        <p:txBody>
          <a:bodyPr anchor="t" rtlCol="false" tIns="0" lIns="0" bIns="0" rIns="0">
            <a:spAutoFit/>
          </a:bodyPr>
          <a:lstStyle/>
          <a:p>
            <a:pPr algn="l" marL="367368" indent="-183684" lvl="1">
              <a:lnSpc>
                <a:spcPts val="2552"/>
              </a:lnSpc>
              <a:buAutoNum type="arabicPeriod" startAt="1"/>
            </a:pPr>
            <a:r>
              <a:rPr lang="en-US" sz="1701">
                <a:solidFill>
                  <a:srgbClr val="FFFFFF"/>
                </a:solidFill>
                <a:latin typeface="Poppins Semi-Bold"/>
              </a:rPr>
              <a:t>Responsive Graph</a:t>
            </a:r>
            <a:r>
              <a:rPr lang="en-US" sz="1701">
                <a:solidFill>
                  <a:srgbClr val="FFFFFF"/>
                </a:solidFill>
                <a:latin typeface="Poppins"/>
              </a:rPr>
              <a:t>: Implement a dynamic graph that adjusts seamlessly to different screen sizes for optimal viewing across devices.</a:t>
            </a:r>
          </a:p>
          <a:p>
            <a:pPr algn="l" marL="367368" indent="-183684" lvl="1">
              <a:lnSpc>
                <a:spcPts val="2552"/>
              </a:lnSpc>
              <a:buAutoNum type="arabicPeriod" startAt="1"/>
            </a:pPr>
            <a:r>
              <a:rPr lang="en-US" sz="1701">
                <a:solidFill>
                  <a:srgbClr val="FFFFFF"/>
                </a:solidFill>
                <a:latin typeface="Poppins Semi-Bold"/>
              </a:rPr>
              <a:t>Real-Time Data</a:t>
            </a:r>
            <a:r>
              <a:rPr lang="en-US" sz="1701">
                <a:solidFill>
                  <a:srgbClr val="FFFFFF"/>
                </a:solidFill>
                <a:latin typeface="Poppins"/>
              </a:rPr>
              <a:t>: Ensure the graph displays up-to-date information on all products, reflecting changes in stock levels instantly.</a:t>
            </a:r>
          </a:p>
          <a:p>
            <a:pPr algn="l" marL="367368" indent="-183684" lvl="1">
              <a:lnSpc>
                <a:spcPts val="2552"/>
              </a:lnSpc>
              <a:buAutoNum type="arabicPeriod" startAt="1"/>
            </a:pPr>
            <a:r>
              <a:rPr lang="en-US" sz="1701">
                <a:solidFill>
                  <a:srgbClr val="FFFFFF"/>
                </a:solidFill>
                <a:latin typeface="Poppins Semi-Bold"/>
              </a:rPr>
              <a:t>Product Availability</a:t>
            </a:r>
            <a:r>
              <a:rPr lang="en-US" sz="1701">
                <a:solidFill>
                  <a:srgbClr val="FFFFFF"/>
                </a:solidFill>
                <a:latin typeface="Poppins"/>
              </a:rPr>
              <a:t>: Represent the availability of each product using the graph, allowing admins to quickly identify items that are low in stock or out of stock.</a:t>
            </a:r>
          </a:p>
          <a:p>
            <a:pPr algn="l" marL="367368" indent="-183684" lvl="1">
              <a:lnSpc>
                <a:spcPts val="2552"/>
              </a:lnSpc>
              <a:buAutoNum type="arabicPeriod" startAt="1"/>
            </a:pPr>
            <a:r>
              <a:rPr lang="en-US" sz="1701">
                <a:solidFill>
                  <a:srgbClr val="FFFFFF"/>
                </a:solidFill>
                <a:latin typeface="Poppins Semi-Bold"/>
              </a:rPr>
              <a:t>Stock Levels</a:t>
            </a:r>
            <a:r>
              <a:rPr lang="en-US" sz="1701">
                <a:solidFill>
                  <a:srgbClr val="FFFFFF"/>
                </a:solidFill>
                <a:latin typeface="Poppins"/>
              </a:rPr>
              <a:t>: Provide visual cues such as color-coding or line graphs to indicate stock levels over time, enabling admins to track trends and plan inventory management strategies effectively.</a:t>
            </a:r>
          </a:p>
          <a:p>
            <a:pPr algn="l" marL="367368" indent="-183684" lvl="1">
              <a:lnSpc>
                <a:spcPts val="2552"/>
              </a:lnSpc>
              <a:buAutoNum type="arabicPeriod" startAt="1"/>
            </a:pPr>
            <a:r>
              <a:rPr lang="en-US" sz="1701">
                <a:solidFill>
                  <a:srgbClr val="FFFFFF"/>
                </a:solidFill>
                <a:latin typeface="Poppins Semi-Bold"/>
              </a:rPr>
              <a:t>User-Friendly Interface</a:t>
            </a:r>
            <a:r>
              <a:rPr lang="en-US" sz="1701">
                <a:solidFill>
                  <a:srgbClr val="FFFFFF"/>
                </a:solidFill>
                <a:latin typeface="Poppins"/>
              </a:rPr>
              <a:t>: Design the admin page with a user-friendly interface, making it intuitive for admins to interact with the graph and access detailed information about product availability and stock.</a:t>
            </a:r>
          </a:p>
          <a:p>
            <a:pPr algn="l" marL="367368" indent="-183684" lvl="1">
              <a:lnSpc>
                <a:spcPts val="2552"/>
              </a:lnSpc>
              <a:buAutoNum type="arabicPeriod" startAt="1"/>
            </a:pPr>
            <a:r>
              <a:rPr lang="en-US" sz="1701">
                <a:solidFill>
                  <a:srgbClr val="FFFFFF"/>
                </a:solidFill>
                <a:latin typeface="Poppins Semi-Bold"/>
              </a:rPr>
              <a:t>Data Visualization</a:t>
            </a:r>
            <a:r>
              <a:rPr lang="en-US" sz="1701">
                <a:solidFill>
                  <a:srgbClr val="FFFFFF"/>
                </a:solidFill>
                <a:latin typeface="Poppins"/>
              </a:rPr>
              <a:t>: Utilize graphing libraries or tools to create visually appealing and informative graphs that enhance data visualization and decision-making for administrators.</a:t>
            </a:r>
          </a:p>
          <a:p>
            <a:pPr algn="l">
              <a:lnSpc>
                <a:spcPts val="2552"/>
              </a:lnSpc>
            </a:pPr>
          </a:p>
        </p:txBody>
      </p:sp>
      <p:sp>
        <p:nvSpPr>
          <p:cNvPr name="Freeform 23" id="23"/>
          <p:cNvSpPr/>
          <p:nvPr/>
        </p:nvSpPr>
        <p:spPr>
          <a:xfrm flipH="false" flipV="false" rot="0">
            <a:off x="14121205" y="-124690"/>
            <a:ext cx="4319195" cy="1675034"/>
          </a:xfrm>
          <a:custGeom>
            <a:avLst/>
            <a:gdLst/>
            <a:ahLst/>
            <a:cxnLst/>
            <a:rect r="r" b="b" t="t" l="l"/>
            <a:pathLst>
              <a:path h="1675034" w="4319195">
                <a:moveTo>
                  <a:pt x="0" y="0"/>
                </a:moveTo>
                <a:lnTo>
                  <a:pt x="4319195" y="0"/>
                </a:lnTo>
                <a:lnTo>
                  <a:pt x="4319195" y="1675035"/>
                </a:lnTo>
                <a:lnTo>
                  <a:pt x="0" y="1675035"/>
                </a:lnTo>
                <a:lnTo>
                  <a:pt x="0" y="0"/>
                </a:lnTo>
                <a:close/>
              </a:path>
            </a:pathLst>
          </a:custGeom>
          <a:blipFill>
            <a:blip r:embed="rId12"/>
            <a:stretch>
              <a:fillRect l="0" t="0" r="0" b="0"/>
            </a:stretch>
          </a:blipFill>
        </p:spPr>
      </p:sp>
      <p:sp>
        <p:nvSpPr>
          <p:cNvPr name="TextBox 24" id="24"/>
          <p:cNvSpPr txBox="true"/>
          <p:nvPr/>
        </p:nvSpPr>
        <p:spPr>
          <a:xfrm rot="0">
            <a:off x="408705" y="298549"/>
            <a:ext cx="11823086" cy="1488878"/>
          </a:xfrm>
          <a:prstGeom prst="rect">
            <a:avLst/>
          </a:prstGeom>
        </p:spPr>
        <p:txBody>
          <a:bodyPr anchor="t" rtlCol="false" tIns="0" lIns="0" bIns="0" rIns="0">
            <a:spAutoFit/>
          </a:bodyPr>
          <a:lstStyle/>
          <a:p>
            <a:pPr algn="l" marL="0" indent="0" lvl="0">
              <a:lnSpc>
                <a:spcPts val="10687"/>
              </a:lnSpc>
              <a:spcBef>
                <a:spcPct val="0"/>
              </a:spcBef>
            </a:pPr>
            <a:r>
              <a:rPr lang="en-US" sz="9988">
                <a:solidFill>
                  <a:srgbClr val="EEECDE"/>
                </a:solidFill>
                <a:latin typeface="Poppins Semi-Bold"/>
              </a:rPr>
              <a:t>Admin Dashboard</a:t>
            </a:r>
          </a:p>
        </p:txBody>
      </p:sp>
      <p:sp>
        <p:nvSpPr>
          <p:cNvPr name="TextBox 25" id="25"/>
          <p:cNvSpPr txBox="true"/>
          <p:nvPr/>
        </p:nvSpPr>
        <p:spPr>
          <a:xfrm rot="0">
            <a:off x="14024018" y="848890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8941564" y="676425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144831" y="-6563452"/>
            <a:ext cx="10086395" cy="10086395"/>
          </a:xfrm>
          <a:custGeom>
            <a:avLst/>
            <a:gdLst/>
            <a:ahLst/>
            <a:cxnLst/>
            <a:rect r="r" b="b" t="t" l="l"/>
            <a:pathLst>
              <a:path h="10086395" w="10086395">
                <a:moveTo>
                  <a:pt x="0" y="0"/>
                </a:moveTo>
                <a:lnTo>
                  <a:pt x="10086395" y="0"/>
                </a:lnTo>
                <a:lnTo>
                  <a:pt x="10086395" y="10086396"/>
                </a:lnTo>
                <a:lnTo>
                  <a:pt x="0" y="10086396"/>
                </a:lnTo>
                <a:lnTo>
                  <a:pt x="0" y="0"/>
                </a:lnTo>
                <a:close/>
              </a:path>
            </a:pathLst>
          </a:custGeom>
          <a:blipFill>
            <a:blip r:embed="rId4">
              <a:alphaModFix amt="37000"/>
            </a:blip>
            <a:stretch>
              <a:fillRect l="0" t="0" r="0" b="0"/>
            </a:stretch>
          </a:blipFill>
        </p:spPr>
      </p:sp>
      <p:grpSp>
        <p:nvGrpSpPr>
          <p:cNvPr name="Group 6" id="6"/>
          <p:cNvGrpSpPr/>
          <p:nvPr/>
        </p:nvGrpSpPr>
        <p:grpSpPr>
          <a:xfrm rot="0">
            <a:off x="1790638" y="9535225"/>
            <a:ext cx="1581115" cy="479795"/>
            <a:chOff x="0" y="0"/>
            <a:chExt cx="2108154" cy="639726"/>
          </a:xfrm>
        </p:grpSpPr>
        <p:sp>
          <p:nvSpPr>
            <p:cNvPr name="Freeform 7" id="7"/>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0" id="10"/>
          <p:cNvSpPr/>
          <p:nvPr/>
        </p:nvSpPr>
        <p:spPr>
          <a:xfrm flipH="false" flipV="false" rot="0">
            <a:off x="12231791" y="-734468"/>
            <a:ext cx="10055018" cy="9261475"/>
          </a:xfrm>
          <a:custGeom>
            <a:avLst/>
            <a:gdLst/>
            <a:ahLst/>
            <a:cxnLst/>
            <a:rect r="r" b="b" t="t" l="l"/>
            <a:pathLst>
              <a:path h="9261475" w="10055018">
                <a:moveTo>
                  <a:pt x="0" y="0"/>
                </a:moveTo>
                <a:lnTo>
                  <a:pt x="10055018" y="0"/>
                </a:lnTo>
                <a:lnTo>
                  <a:pt x="10055018" y="9261475"/>
                </a:lnTo>
                <a:lnTo>
                  <a:pt x="0" y="9261475"/>
                </a:lnTo>
                <a:lnTo>
                  <a:pt x="0" y="0"/>
                </a:lnTo>
                <a:close/>
              </a:path>
            </a:pathLst>
          </a:custGeom>
          <a:blipFill>
            <a:blip r:embed="rId7"/>
            <a:stretch>
              <a:fillRect l="0" t="0" r="0" b="0"/>
            </a:stretch>
          </a:blipFill>
        </p:spPr>
      </p:sp>
      <p:grpSp>
        <p:nvGrpSpPr>
          <p:cNvPr name="Group 11" id="11"/>
          <p:cNvGrpSpPr/>
          <p:nvPr/>
        </p:nvGrpSpPr>
        <p:grpSpPr>
          <a:xfrm rot="0">
            <a:off x="16772206" y="8170295"/>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grpSp>
        <p:nvGrpSpPr>
          <p:cNvPr name="Group 14" id="14"/>
          <p:cNvGrpSpPr>
            <a:grpSpLocks noChangeAspect="true"/>
          </p:cNvGrpSpPr>
          <p:nvPr/>
        </p:nvGrpSpPr>
        <p:grpSpPr>
          <a:xfrm rot="0">
            <a:off x="11394320" y="1028700"/>
            <a:ext cx="6893680" cy="5534875"/>
            <a:chOff x="0" y="0"/>
            <a:chExt cx="7467600" cy="5995670"/>
          </a:xfrm>
        </p:grpSpPr>
        <p:sp>
          <p:nvSpPr>
            <p:cNvPr name="Freeform 15" id="1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6" id="1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7" id="1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8" id="1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8"/>
              <a:stretch>
                <a:fillRect l="-12632" t="0" r="-12632" b="0"/>
              </a:stretch>
            </a:blipFill>
          </p:spPr>
        </p:sp>
      </p:grpSp>
      <p:pic>
        <p:nvPicPr>
          <p:cNvPr name="Picture 19" id="19"/>
          <p:cNvPicPr>
            <a:picLocks noChangeAspect="true"/>
          </p:cNvPicPr>
          <p:nvPr/>
        </p:nvPicPr>
        <p:blipFill>
          <a:blip r:embed="rId9"/>
          <a:stretch>
            <a:fillRect/>
          </a:stretch>
        </p:blipFill>
        <p:spPr>
          <a:xfrm rot="0">
            <a:off x="-66643" y="1296884"/>
            <a:ext cx="5916460" cy="1331204"/>
          </a:xfrm>
          <a:prstGeom prst="rect">
            <a:avLst/>
          </a:prstGeom>
        </p:spPr>
      </p:pic>
      <p:sp>
        <p:nvSpPr>
          <p:cNvPr name="Freeform 20" id="20"/>
          <p:cNvSpPr/>
          <p:nvPr/>
        </p:nvSpPr>
        <p:spPr>
          <a:xfrm flipH="false" flipV="false" rot="0">
            <a:off x="17177611" y="150068"/>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5340567" y="9535225"/>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179004" y="2971306"/>
            <a:ext cx="11215316" cy="5790617"/>
          </a:xfrm>
          <a:prstGeom prst="rect">
            <a:avLst/>
          </a:prstGeom>
        </p:spPr>
        <p:txBody>
          <a:bodyPr anchor="t" rtlCol="false" tIns="0" lIns="0" bIns="0" rIns="0">
            <a:spAutoFit/>
          </a:bodyPr>
          <a:lstStyle/>
          <a:p>
            <a:pPr algn="l" marL="447161" indent="-223580" lvl="1">
              <a:lnSpc>
                <a:spcPts val="3106"/>
              </a:lnSpc>
              <a:buAutoNum type="arabicPeriod" startAt="1"/>
            </a:pPr>
            <a:r>
              <a:rPr lang="en-US" sz="2071">
                <a:solidFill>
                  <a:srgbClr val="FFFFFF"/>
                </a:solidFill>
                <a:latin typeface="Poppins"/>
              </a:rPr>
              <a:t>User Registration and Login: Allow users to create accounts, log in securely, and manage their profiles, including personal information, addresses, and order history.</a:t>
            </a:r>
          </a:p>
          <a:p>
            <a:pPr algn="l" marL="447161" indent="-223580" lvl="1">
              <a:lnSpc>
                <a:spcPts val="3106"/>
              </a:lnSpc>
              <a:buAutoNum type="arabicPeriod" startAt="1"/>
            </a:pPr>
            <a:r>
              <a:rPr lang="en-US" sz="2071">
                <a:solidFill>
                  <a:srgbClr val="FFFFFF"/>
                </a:solidFill>
                <a:latin typeface="Poppins"/>
              </a:rPr>
              <a:t>Product Browsing and Search: Enable users to search for products by category, keyword, or filters, and browse product listings with detailed descriptions, images, and pricing.</a:t>
            </a:r>
          </a:p>
          <a:p>
            <a:pPr algn="l" marL="447161" indent="-223580" lvl="1">
              <a:lnSpc>
                <a:spcPts val="3106"/>
              </a:lnSpc>
              <a:buAutoNum type="arabicPeriod" startAt="1"/>
            </a:pPr>
            <a:r>
              <a:rPr lang="en-US" sz="2071">
                <a:solidFill>
                  <a:srgbClr val="FFFFFF"/>
                </a:solidFill>
                <a:latin typeface="Poppins"/>
              </a:rPr>
              <a:t>Add to Cart and Wishlist: Allow users to add products to their shopping cart for purchase and save items to their wishlist for future consideration or sharing.</a:t>
            </a:r>
          </a:p>
          <a:p>
            <a:pPr algn="l" marL="447161" indent="-223580" lvl="1">
              <a:lnSpc>
                <a:spcPts val="3106"/>
              </a:lnSpc>
              <a:buAutoNum type="arabicPeriod" startAt="1"/>
            </a:pPr>
            <a:r>
              <a:rPr lang="en-US" sz="2071">
                <a:solidFill>
                  <a:srgbClr val="FFFFFF"/>
                </a:solidFill>
                <a:latin typeface="Poppins"/>
              </a:rPr>
              <a:t>Cart Management: Provide functionality for users to view and edit the contents of their shopping cart, update quantities, and proceed to checkout seamlessly.</a:t>
            </a:r>
          </a:p>
          <a:p>
            <a:pPr algn="l" marL="447161" indent="-223580" lvl="1">
              <a:lnSpc>
                <a:spcPts val="3106"/>
              </a:lnSpc>
              <a:buAutoNum type="arabicPeriod" startAt="1"/>
            </a:pPr>
            <a:r>
              <a:rPr lang="en-US" sz="2071">
                <a:solidFill>
                  <a:srgbClr val="FFFFFF"/>
                </a:solidFill>
                <a:latin typeface="Poppins"/>
              </a:rPr>
              <a:t>Checkout Process: Streamline the checkout process with a user-friendly interface, multiple payment options, and support for shipping and billing addresses.</a:t>
            </a:r>
          </a:p>
          <a:p>
            <a:pPr algn="l" marL="447161" indent="-223580" lvl="1">
              <a:lnSpc>
                <a:spcPts val="3106"/>
              </a:lnSpc>
              <a:buAutoNum type="arabicPeriod" startAt="1"/>
            </a:pPr>
            <a:r>
              <a:rPr lang="en-US" sz="2071">
                <a:solidFill>
                  <a:srgbClr val="FFFFFF"/>
                </a:solidFill>
                <a:latin typeface="Poppins"/>
              </a:rPr>
              <a:t>Order Tracking: Allow users to track the status of their orders in real-time, with updates on order processing, shipping, and delivery.</a:t>
            </a:r>
          </a:p>
          <a:p>
            <a:pPr algn="l">
              <a:lnSpc>
                <a:spcPts val="3106"/>
              </a:lnSpc>
            </a:pPr>
          </a:p>
        </p:txBody>
      </p:sp>
      <p:sp>
        <p:nvSpPr>
          <p:cNvPr name="Freeform 23" id="23"/>
          <p:cNvSpPr/>
          <p:nvPr/>
        </p:nvSpPr>
        <p:spPr>
          <a:xfrm flipH="false" flipV="false" rot="0">
            <a:off x="13809510" y="-132254"/>
            <a:ext cx="4319195" cy="1675034"/>
          </a:xfrm>
          <a:custGeom>
            <a:avLst/>
            <a:gdLst/>
            <a:ahLst/>
            <a:cxnLst/>
            <a:rect r="r" b="b" t="t" l="l"/>
            <a:pathLst>
              <a:path h="1675034" w="4319195">
                <a:moveTo>
                  <a:pt x="0" y="0"/>
                </a:moveTo>
                <a:lnTo>
                  <a:pt x="4319196" y="0"/>
                </a:lnTo>
                <a:lnTo>
                  <a:pt x="4319196" y="1675034"/>
                </a:lnTo>
                <a:lnTo>
                  <a:pt x="0" y="1675034"/>
                </a:lnTo>
                <a:lnTo>
                  <a:pt x="0" y="0"/>
                </a:lnTo>
                <a:close/>
              </a:path>
            </a:pathLst>
          </a:custGeom>
          <a:blipFill>
            <a:blip r:embed="rId12"/>
            <a:stretch>
              <a:fillRect l="0" t="0" r="0" b="0"/>
            </a:stretch>
          </a:blipFill>
        </p:spPr>
      </p:sp>
      <p:sp>
        <p:nvSpPr>
          <p:cNvPr name="TextBox 24" id="24"/>
          <p:cNvSpPr txBox="true"/>
          <p:nvPr/>
        </p:nvSpPr>
        <p:spPr>
          <a:xfrm rot="0">
            <a:off x="426395" y="178643"/>
            <a:ext cx="11576278" cy="2841428"/>
          </a:xfrm>
          <a:prstGeom prst="rect">
            <a:avLst/>
          </a:prstGeom>
        </p:spPr>
        <p:txBody>
          <a:bodyPr anchor="t" rtlCol="false" tIns="0" lIns="0" bIns="0" rIns="0">
            <a:spAutoFit/>
          </a:bodyPr>
          <a:lstStyle/>
          <a:p>
            <a:pPr algn="l">
              <a:lnSpc>
                <a:spcPts val="10687"/>
              </a:lnSpc>
            </a:pPr>
            <a:r>
              <a:rPr lang="en-US" sz="9988" u="sng">
                <a:solidFill>
                  <a:srgbClr val="EEECDE"/>
                </a:solidFill>
                <a:latin typeface="Poppins Semi-Bold"/>
                <a:hlinkClick r:id="rId13" tooltip="https://dribbble.com/tags/user_dashboard"/>
              </a:rPr>
              <a:t>User Dashboard</a:t>
            </a:r>
          </a:p>
          <a:p>
            <a:pPr algn="l" marL="0" indent="0" lvl="0">
              <a:lnSpc>
                <a:spcPts val="10687"/>
              </a:lnSpc>
              <a:spcBef>
                <a:spcPct val="0"/>
              </a:spcBef>
            </a:pPr>
          </a:p>
        </p:txBody>
      </p:sp>
      <p:sp>
        <p:nvSpPr>
          <p:cNvPr name="TextBox 25" id="25"/>
          <p:cNvSpPr txBox="true"/>
          <p:nvPr/>
        </p:nvSpPr>
        <p:spPr>
          <a:xfrm rot="0">
            <a:off x="14024018" y="848890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331959"/>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534920" y="2187629"/>
            <a:ext cx="3970010" cy="5911741"/>
            <a:chOff x="0" y="0"/>
            <a:chExt cx="1448270" cy="2156619"/>
          </a:xfrm>
        </p:grpSpPr>
        <p:sp>
          <p:nvSpPr>
            <p:cNvPr name="Freeform 9" id="9"/>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331959"/>
            </a:solidFill>
          </p:spPr>
        </p:sp>
      </p:grpSp>
      <p:sp>
        <p:nvSpPr>
          <p:cNvPr name="Freeform 10" id="10"/>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126307" y="-30618"/>
            <a:ext cx="4883774" cy="3466629"/>
            <a:chOff x="0" y="0"/>
            <a:chExt cx="6511699" cy="4622171"/>
          </a:xfrm>
        </p:grpSpPr>
        <p:pic>
          <p:nvPicPr>
            <p:cNvPr name="Picture 12" id="12"/>
            <p:cNvPicPr>
              <a:picLocks noChangeAspect="true"/>
            </p:cNvPicPr>
            <p:nvPr/>
          </p:nvPicPr>
          <p:blipFill>
            <a:blip r:embed="rId8"/>
            <a:srcRect l="10377" t="0" r="10377" b="0"/>
            <a:stretch>
              <a:fillRect/>
            </a:stretch>
          </p:blipFill>
          <p:spPr>
            <a:xfrm flipH="false" flipV="false">
              <a:off x="0" y="0"/>
              <a:ext cx="6511699" cy="4622171"/>
            </a:xfrm>
            <a:prstGeom prst="rect">
              <a:avLst/>
            </a:prstGeom>
          </p:spPr>
        </p:pic>
      </p:grpSp>
      <p:grpSp>
        <p:nvGrpSpPr>
          <p:cNvPr name="Group 13" id="13"/>
          <p:cNvGrpSpPr/>
          <p:nvPr/>
        </p:nvGrpSpPr>
        <p:grpSpPr>
          <a:xfrm rot="0">
            <a:off x="9933361" y="3857618"/>
            <a:ext cx="3691815" cy="3466629"/>
            <a:chOff x="0" y="0"/>
            <a:chExt cx="4922420" cy="4622171"/>
          </a:xfrm>
        </p:grpSpPr>
        <p:pic>
          <p:nvPicPr>
            <p:cNvPr name="Picture 14" id="14"/>
            <p:cNvPicPr>
              <a:picLocks noChangeAspect="true"/>
            </p:cNvPicPr>
            <p:nvPr/>
          </p:nvPicPr>
          <p:blipFill>
            <a:blip r:embed="rId9"/>
            <a:srcRect l="20048" t="0" r="20048" b="0"/>
            <a:stretch>
              <a:fillRect/>
            </a:stretch>
          </p:blipFill>
          <p:spPr>
            <a:xfrm flipH="false" flipV="false">
              <a:off x="0" y="0"/>
              <a:ext cx="4922420" cy="4622171"/>
            </a:xfrm>
            <a:prstGeom prst="rect">
              <a:avLst/>
            </a:prstGeom>
          </p:spPr>
        </p:pic>
      </p:grpSp>
      <p:grpSp>
        <p:nvGrpSpPr>
          <p:cNvPr name="Group 15" id="15"/>
          <p:cNvGrpSpPr/>
          <p:nvPr/>
        </p:nvGrpSpPr>
        <p:grpSpPr>
          <a:xfrm rot="0">
            <a:off x="13625176" y="3089717"/>
            <a:ext cx="4662824" cy="3466629"/>
            <a:chOff x="0" y="0"/>
            <a:chExt cx="6217099" cy="4622171"/>
          </a:xfrm>
        </p:grpSpPr>
        <p:pic>
          <p:nvPicPr>
            <p:cNvPr name="Picture 16" id="16"/>
            <p:cNvPicPr>
              <a:picLocks noChangeAspect="true"/>
            </p:cNvPicPr>
            <p:nvPr/>
          </p:nvPicPr>
          <p:blipFill>
            <a:blip r:embed="rId10"/>
            <a:srcRect l="12170" t="0" r="12170" b="0"/>
            <a:stretch>
              <a:fillRect/>
            </a:stretch>
          </p:blipFill>
          <p:spPr>
            <a:xfrm flipH="false" flipV="false">
              <a:off x="0" y="0"/>
              <a:ext cx="6217099" cy="4622171"/>
            </a:xfrm>
            <a:prstGeom prst="rect">
              <a:avLst/>
            </a:prstGeom>
          </p:spPr>
        </p:pic>
      </p:grpSp>
      <p:grpSp>
        <p:nvGrpSpPr>
          <p:cNvPr name="Group 17" id="17"/>
          <p:cNvGrpSpPr/>
          <p:nvPr/>
        </p:nvGrpSpPr>
        <p:grpSpPr>
          <a:xfrm rot="0">
            <a:off x="13625176" y="6810050"/>
            <a:ext cx="8081732" cy="3466629"/>
            <a:chOff x="0" y="0"/>
            <a:chExt cx="10775643" cy="4622171"/>
          </a:xfrm>
        </p:grpSpPr>
        <p:pic>
          <p:nvPicPr>
            <p:cNvPr name="Picture 18" id="18"/>
            <p:cNvPicPr>
              <a:picLocks noChangeAspect="true"/>
            </p:cNvPicPr>
            <p:nvPr/>
          </p:nvPicPr>
          <p:blipFill>
            <a:blip r:embed="rId11"/>
            <a:srcRect l="0" t="11871" r="0" b="11871"/>
            <a:stretch>
              <a:fillRect/>
            </a:stretch>
          </p:blipFill>
          <p:spPr>
            <a:xfrm flipH="false" flipV="false">
              <a:off x="0" y="0"/>
              <a:ext cx="10775643" cy="4622171"/>
            </a:xfrm>
            <a:prstGeom prst="rect">
              <a:avLst/>
            </a:prstGeom>
          </p:spPr>
        </p:pic>
      </p:grpSp>
      <p:sp>
        <p:nvSpPr>
          <p:cNvPr name="Freeform 19" id="19"/>
          <p:cNvSpPr/>
          <p:nvPr/>
        </p:nvSpPr>
        <p:spPr>
          <a:xfrm flipH="false" flipV="false" rot="0">
            <a:off x="14299632" y="-30618"/>
            <a:ext cx="4319195" cy="1675034"/>
          </a:xfrm>
          <a:custGeom>
            <a:avLst/>
            <a:gdLst/>
            <a:ahLst/>
            <a:cxnLst/>
            <a:rect r="r" b="b" t="t" l="l"/>
            <a:pathLst>
              <a:path h="1675034" w="4319195">
                <a:moveTo>
                  <a:pt x="0" y="0"/>
                </a:moveTo>
                <a:lnTo>
                  <a:pt x="4319195" y="0"/>
                </a:lnTo>
                <a:lnTo>
                  <a:pt x="4319195" y="1675035"/>
                </a:lnTo>
                <a:lnTo>
                  <a:pt x="0" y="1675035"/>
                </a:lnTo>
                <a:lnTo>
                  <a:pt x="0" y="0"/>
                </a:lnTo>
                <a:close/>
              </a:path>
            </a:pathLst>
          </a:custGeom>
          <a:blipFill>
            <a:blip r:embed="rId12"/>
            <a:stretch>
              <a:fillRect l="0" t="0" r="0" b="0"/>
            </a:stretch>
          </a:blipFill>
        </p:spPr>
      </p:sp>
      <p:sp>
        <p:nvSpPr>
          <p:cNvPr name="TextBox 20" id="20"/>
          <p:cNvSpPr txBox="true"/>
          <p:nvPr/>
        </p:nvSpPr>
        <p:spPr>
          <a:xfrm rot="0">
            <a:off x="1412281" y="821435"/>
            <a:ext cx="2405382" cy="357381"/>
          </a:xfrm>
          <a:prstGeom prst="rect">
            <a:avLst/>
          </a:prstGeom>
        </p:spPr>
        <p:txBody>
          <a:bodyPr anchor="t" rtlCol="false" tIns="0" lIns="0" bIns="0" rIns="0">
            <a:spAutoFit/>
          </a:bodyPr>
          <a:lstStyle/>
          <a:p>
            <a:pPr algn="l">
              <a:lnSpc>
                <a:spcPts val="2819"/>
              </a:lnSpc>
              <a:spcBef>
                <a:spcPct val="0"/>
              </a:spcBef>
            </a:pPr>
            <a:r>
              <a:rPr lang="en-US" sz="2014">
                <a:solidFill>
                  <a:srgbClr val="FFFFFF"/>
                </a:solidFill>
                <a:latin typeface="Poppins"/>
              </a:rPr>
              <a:t>SHOPSITE</a:t>
            </a:r>
          </a:p>
        </p:txBody>
      </p:sp>
      <p:sp>
        <p:nvSpPr>
          <p:cNvPr name="TextBox 21" id="21"/>
          <p:cNvSpPr txBox="true"/>
          <p:nvPr/>
        </p:nvSpPr>
        <p:spPr>
          <a:xfrm rot="0">
            <a:off x="1412281" y="4149407"/>
            <a:ext cx="3468909" cy="19405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Poppins"/>
              </a:rPr>
              <a:t>Express Setup: In server.js, configure an Express server to handle HTTP requests efficiently. Define middleware for parsing JSON data, handling CORS, and error management. Initialize the server to listen on a specified port.</a:t>
            </a:r>
          </a:p>
        </p:txBody>
      </p:sp>
      <p:sp>
        <p:nvSpPr>
          <p:cNvPr name="TextBox 22" id="22"/>
          <p:cNvSpPr txBox="true"/>
          <p:nvPr/>
        </p:nvSpPr>
        <p:spPr>
          <a:xfrm rot="0">
            <a:off x="1481817" y="2669802"/>
            <a:ext cx="2965684" cy="1244601"/>
          </a:xfrm>
          <a:prstGeom prst="rect">
            <a:avLst/>
          </a:prstGeom>
        </p:spPr>
        <p:txBody>
          <a:bodyPr anchor="t" rtlCol="false" tIns="0" lIns="0" bIns="0" rIns="0">
            <a:spAutoFit/>
          </a:bodyPr>
          <a:lstStyle/>
          <a:p>
            <a:pPr algn="l">
              <a:lnSpc>
                <a:spcPts val="4899"/>
              </a:lnSpc>
            </a:pPr>
          </a:p>
          <a:p>
            <a:pPr algn="l">
              <a:lnSpc>
                <a:spcPts val="4899"/>
              </a:lnSpc>
              <a:spcBef>
                <a:spcPct val="0"/>
              </a:spcBef>
            </a:pPr>
            <a:r>
              <a:rPr lang="en-US" sz="3499">
                <a:solidFill>
                  <a:srgbClr val="E14761"/>
                </a:solidFill>
                <a:latin typeface="Poppins Bold"/>
              </a:rPr>
              <a:t>server.js: </a:t>
            </a:r>
          </a:p>
        </p:txBody>
      </p:sp>
      <p:sp>
        <p:nvSpPr>
          <p:cNvPr name="TextBox 23" id="23"/>
          <p:cNvSpPr txBox="true"/>
          <p:nvPr/>
        </p:nvSpPr>
        <p:spPr>
          <a:xfrm rot="0">
            <a:off x="5494952" y="4037103"/>
            <a:ext cx="4018890" cy="19405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Poppins"/>
              </a:rPr>
              <a:t>Route Handling: In routes.js, define routes for various endpoints such as authentication, product management, cart functionality, and order processing. Organize endpoints logically to streamline request handling and code readability.</a:t>
            </a:r>
          </a:p>
        </p:txBody>
      </p:sp>
      <p:sp>
        <p:nvSpPr>
          <p:cNvPr name="TextBox 24" id="24"/>
          <p:cNvSpPr txBox="true"/>
          <p:nvPr/>
        </p:nvSpPr>
        <p:spPr>
          <a:xfrm rot="0">
            <a:off x="5494952" y="3288927"/>
            <a:ext cx="2965684" cy="625476"/>
          </a:xfrm>
          <a:prstGeom prst="rect">
            <a:avLst/>
          </a:prstGeom>
        </p:spPr>
        <p:txBody>
          <a:bodyPr anchor="t" rtlCol="false" tIns="0" lIns="0" bIns="0" rIns="0">
            <a:spAutoFit/>
          </a:bodyPr>
          <a:lstStyle/>
          <a:p>
            <a:pPr algn="l">
              <a:lnSpc>
                <a:spcPts val="4899"/>
              </a:lnSpc>
              <a:spcBef>
                <a:spcPct val="0"/>
              </a:spcBef>
            </a:pPr>
            <a:r>
              <a:rPr lang="en-US" sz="3499">
                <a:solidFill>
                  <a:srgbClr val="E14761"/>
                </a:solidFill>
                <a:latin typeface="Poppins Bold"/>
              </a:rPr>
              <a:t>routes.js:</a:t>
            </a:r>
          </a:p>
        </p:txBody>
      </p:sp>
      <p:sp>
        <p:nvSpPr>
          <p:cNvPr name="TextBox 25" id="25"/>
          <p:cNvSpPr txBox="true"/>
          <p:nvPr/>
        </p:nvSpPr>
        <p:spPr>
          <a:xfrm rot="0">
            <a:off x="1481817" y="7317740"/>
            <a:ext cx="3725145" cy="19405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Poppins"/>
              </a:rPr>
              <a:t>Database Integration: In mongodb.js, establish a connection to MongoDB using Mongoose or the native MongoDB driver. Define schemas for different data entities like users, products, and orders. Implement CRUD operations.</a:t>
            </a:r>
          </a:p>
        </p:txBody>
      </p:sp>
      <p:sp>
        <p:nvSpPr>
          <p:cNvPr name="TextBox 26" id="26"/>
          <p:cNvSpPr txBox="true"/>
          <p:nvPr/>
        </p:nvSpPr>
        <p:spPr>
          <a:xfrm rot="0">
            <a:off x="1481817" y="6469048"/>
            <a:ext cx="2965684" cy="625476"/>
          </a:xfrm>
          <a:prstGeom prst="rect">
            <a:avLst/>
          </a:prstGeom>
        </p:spPr>
        <p:txBody>
          <a:bodyPr anchor="t" rtlCol="false" tIns="0" lIns="0" bIns="0" rIns="0">
            <a:spAutoFit/>
          </a:bodyPr>
          <a:lstStyle/>
          <a:p>
            <a:pPr algn="l">
              <a:lnSpc>
                <a:spcPts val="4899"/>
              </a:lnSpc>
              <a:spcBef>
                <a:spcPct val="0"/>
              </a:spcBef>
            </a:pPr>
            <a:r>
              <a:rPr lang="en-US" sz="3499">
                <a:solidFill>
                  <a:srgbClr val="E14761"/>
                </a:solidFill>
                <a:latin typeface="Poppins Bold"/>
              </a:rPr>
              <a:t>mongodb.js:</a:t>
            </a:r>
          </a:p>
        </p:txBody>
      </p:sp>
      <p:sp>
        <p:nvSpPr>
          <p:cNvPr name="TextBox 27" id="27"/>
          <p:cNvSpPr txBox="true"/>
          <p:nvPr/>
        </p:nvSpPr>
        <p:spPr>
          <a:xfrm rot="0">
            <a:off x="5494952" y="7276622"/>
            <a:ext cx="4427229" cy="19405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Poppins"/>
              </a:rPr>
              <a:t>Environment Configuration: Use a .env file to store sensitive information like database connection URIs and API keys as environment variables. Configure server settings such as the port number and session secret for enhanced security and portability.</a:t>
            </a:r>
          </a:p>
        </p:txBody>
      </p:sp>
      <p:sp>
        <p:nvSpPr>
          <p:cNvPr name="TextBox 28" id="28"/>
          <p:cNvSpPr txBox="true"/>
          <p:nvPr/>
        </p:nvSpPr>
        <p:spPr>
          <a:xfrm rot="0">
            <a:off x="5494952" y="6387506"/>
            <a:ext cx="2965684" cy="625476"/>
          </a:xfrm>
          <a:prstGeom prst="rect">
            <a:avLst/>
          </a:prstGeom>
        </p:spPr>
        <p:txBody>
          <a:bodyPr anchor="t" rtlCol="false" tIns="0" lIns="0" bIns="0" rIns="0">
            <a:spAutoFit/>
          </a:bodyPr>
          <a:lstStyle/>
          <a:p>
            <a:pPr algn="l">
              <a:lnSpc>
                <a:spcPts val="4899"/>
              </a:lnSpc>
              <a:spcBef>
                <a:spcPct val="0"/>
              </a:spcBef>
            </a:pPr>
            <a:r>
              <a:rPr lang="en-US" sz="3499">
                <a:solidFill>
                  <a:srgbClr val="E14761"/>
                </a:solidFill>
                <a:latin typeface="Poppins Bold"/>
              </a:rPr>
              <a:t>.env file:</a:t>
            </a:r>
          </a:p>
        </p:txBody>
      </p:sp>
      <p:sp>
        <p:nvSpPr>
          <p:cNvPr name="TextBox 29" id="29"/>
          <p:cNvSpPr txBox="true"/>
          <p:nvPr/>
        </p:nvSpPr>
        <p:spPr>
          <a:xfrm rot="0">
            <a:off x="759055" y="1636022"/>
            <a:ext cx="9174306" cy="900430"/>
          </a:xfrm>
          <a:prstGeom prst="rect">
            <a:avLst/>
          </a:prstGeom>
        </p:spPr>
        <p:txBody>
          <a:bodyPr anchor="t" rtlCol="false" tIns="0" lIns="0" bIns="0" rIns="0">
            <a:spAutoFit/>
          </a:bodyPr>
          <a:lstStyle/>
          <a:p>
            <a:pPr algn="l">
              <a:lnSpc>
                <a:spcPts val="6709"/>
              </a:lnSpc>
            </a:pPr>
            <a:r>
              <a:rPr lang="en-US" sz="5499">
                <a:solidFill>
                  <a:srgbClr val="FFFFFF"/>
                </a:solidFill>
                <a:latin typeface="Poppins"/>
              </a:rPr>
              <a:t> PROJECT SOURCE CODE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134741"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AutoShape 3" id="3"/>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4" id="4"/>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37000"/>
            </a:blip>
            <a:stretch>
              <a:fillRect l="0" t="0" r="0" b="0"/>
            </a:stretch>
          </a:blipFill>
        </p:spPr>
      </p:sp>
      <p:sp>
        <p:nvSpPr>
          <p:cNvPr name="Freeform 5" id="5"/>
          <p:cNvSpPr/>
          <p:nvPr/>
        </p:nvSpPr>
        <p:spPr>
          <a:xfrm flipH="false" flipV="false" rot="0">
            <a:off x="13871618" y="10015020"/>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01448" y="-1390945"/>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7" id="7"/>
          <p:cNvSpPr/>
          <p:nvPr/>
        </p:nvSpPr>
        <p:spPr>
          <a:xfrm flipH="true" flipV="true">
            <a:off x="6447695" y="4795004"/>
            <a:ext cx="1802" cy="1673683"/>
          </a:xfrm>
          <a:prstGeom prst="line">
            <a:avLst/>
          </a:prstGeom>
          <a:ln cap="flat" w="38100">
            <a:solidFill>
              <a:srgbClr val="D8CAFF"/>
            </a:solidFill>
            <a:prstDash val="solid"/>
            <a:headEnd type="none" len="sm" w="sm"/>
            <a:tailEnd type="none" len="sm" w="sm"/>
          </a:ln>
        </p:spPr>
      </p:sp>
      <p:sp>
        <p:nvSpPr>
          <p:cNvPr name="AutoShape 8" id="8"/>
          <p:cNvSpPr/>
          <p:nvPr/>
        </p:nvSpPr>
        <p:spPr>
          <a:xfrm flipH="true" flipV="true">
            <a:off x="6427744" y="2393397"/>
            <a:ext cx="1802" cy="1673683"/>
          </a:xfrm>
          <a:prstGeom prst="line">
            <a:avLst/>
          </a:prstGeom>
          <a:ln cap="flat" w="38100">
            <a:solidFill>
              <a:srgbClr val="D8CAFF"/>
            </a:solidFill>
            <a:prstDash val="solid"/>
            <a:headEnd type="none" len="sm" w="sm"/>
            <a:tailEnd type="none" len="sm" w="sm"/>
          </a:ln>
        </p:spPr>
      </p:sp>
      <p:sp>
        <p:nvSpPr>
          <p:cNvPr name="AutoShape 9" id="9"/>
          <p:cNvSpPr/>
          <p:nvPr/>
        </p:nvSpPr>
        <p:spPr>
          <a:xfrm flipH="true" flipV="true">
            <a:off x="2485800" y="4627141"/>
            <a:ext cx="1802" cy="1673683"/>
          </a:xfrm>
          <a:prstGeom prst="line">
            <a:avLst/>
          </a:prstGeom>
          <a:ln cap="flat" w="38100">
            <a:solidFill>
              <a:srgbClr val="D8CAFF"/>
            </a:solidFill>
            <a:prstDash val="solid"/>
            <a:headEnd type="none" len="sm" w="sm"/>
            <a:tailEnd type="none" len="sm" w="sm"/>
          </a:ln>
        </p:spPr>
      </p:sp>
      <p:sp>
        <p:nvSpPr>
          <p:cNvPr name="Freeform 10" id="10"/>
          <p:cNvSpPr/>
          <p:nvPr/>
        </p:nvSpPr>
        <p:spPr>
          <a:xfrm flipH="false" flipV="false" rot="0">
            <a:off x="-2904108" y="6468687"/>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Freeform 11" id="11"/>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16619806" y="8113145"/>
            <a:ext cx="3336389" cy="1183255"/>
            <a:chOff x="0" y="0"/>
            <a:chExt cx="1145914" cy="406400"/>
          </a:xfrm>
        </p:grpSpPr>
        <p:sp>
          <p:nvSpPr>
            <p:cNvPr name="Freeform 15" id="15"/>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6" id="16"/>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grpSp>
        <p:nvGrpSpPr>
          <p:cNvPr name="Group 17" id="17"/>
          <p:cNvGrpSpPr/>
          <p:nvPr/>
        </p:nvGrpSpPr>
        <p:grpSpPr>
          <a:xfrm rot="0">
            <a:off x="4447318" y="6060735"/>
            <a:ext cx="4010447" cy="1088318"/>
            <a:chOff x="0" y="0"/>
            <a:chExt cx="1056249" cy="286635"/>
          </a:xfrm>
        </p:grpSpPr>
        <p:sp>
          <p:nvSpPr>
            <p:cNvPr name="Freeform 18" id="18"/>
            <p:cNvSpPr/>
            <p:nvPr/>
          </p:nvSpPr>
          <p:spPr>
            <a:xfrm flipH="false" flipV="false" rot="0">
              <a:off x="0" y="0"/>
              <a:ext cx="1056249" cy="286635"/>
            </a:xfrm>
            <a:custGeom>
              <a:avLst/>
              <a:gdLst/>
              <a:ahLst/>
              <a:cxnLst/>
              <a:rect r="r" b="b" t="t" l="l"/>
              <a:pathLst>
                <a:path h="286635" w="1056249">
                  <a:moveTo>
                    <a:pt x="0" y="0"/>
                  </a:moveTo>
                  <a:lnTo>
                    <a:pt x="1056249" y="0"/>
                  </a:lnTo>
                  <a:lnTo>
                    <a:pt x="1056249" y="286635"/>
                  </a:lnTo>
                  <a:lnTo>
                    <a:pt x="0" y="286635"/>
                  </a:lnTo>
                  <a:close/>
                </a:path>
              </a:pathLst>
            </a:custGeom>
            <a:solidFill>
              <a:srgbClr val="7751D3"/>
            </a:solidFill>
          </p:spPr>
        </p:sp>
        <p:sp>
          <p:nvSpPr>
            <p:cNvPr name="TextBox 19" id="19"/>
            <p:cNvSpPr txBox="true"/>
            <p:nvPr/>
          </p:nvSpPr>
          <p:spPr>
            <a:xfrm>
              <a:off x="0" y="-85725"/>
              <a:ext cx="1056249" cy="372360"/>
            </a:xfrm>
            <a:prstGeom prst="rect">
              <a:avLst/>
            </a:prstGeom>
          </p:spPr>
          <p:txBody>
            <a:bodyPr anchor="ctr" rtlCol="false" tIns="50800" lIns="50800" bIns="50800" rIns="50800"/>
            <a:lstStyle/>
            <a:p>
              <a:pPr algn="ctr">
                <a:lnSpc>
                  <a:spcPts val="4479"/>
                </a:lnSpc>
              </a:pPr>
              <a:r>
                <a:rPr lang="en-US" sz="3199" spc="223">
                  <a:solidFill>
                    <a:srgbClr val="FFFFFF"/>
                  </a:solidFill>
                  <a:latin typeface="Poppins Heavy"/>
                </a:rPr>
                <a:t>CONTRIBUTE</a:t>
              </a:r>
            </a:p>
          </p:txBody>
        </p:sp>
      </p:grpSp>
      <p:sp>
        <p:nvSpPr>
          <p:cNvPr name="AutoShape 20" id="20"/>
          <p:cNvSpPr/>
          <p:nvPr/>
        </p:nvSpPr>
        <p:spPr>
          <a:xfrm>
            <a:off x="8457765" y="6604894"/>
            <a:ext cx="797044" cy="0"/>
          </a:xfrm>
          <a:prstGeom prst="line">
            <a:avLst/>
          </a:prstGeom>
          <a:ln cap="flat" w="38100">
            <a:solidFill>
              <a:srgbClr val="D8CAFF"/>
            </a:solidFill>
            <a:prstDash val="solid"/>
            <a:headEnd type="none" len="sm" w="sm"/>
            <a:tailEnd type="none" len="sm" w="sm"/>
          </a:ln>
        </p:spPr>
      </p:sp>
      <p:sp>
        <p:nvSpPr>
          <p:cNvPr name="AutoShape 21" id="21"/>
          <p:cNvSpPr/>
          <p:nvPr/>
        </p:nvSpPr>
        <p:spPr>
          <a:xfrm>
            <a:off x="9226234" y="5483032"/>
            <a:ext cx="797044" cy="0"/>
          </a:xfrm>
          <a:prstGeom prst="line">
            <a:avLst/>
          </a:prstGeom>
          <a:ln cap="flat" w="38100">
            <a:solidFill>
              <a:srgbClr val="D8CAFF"/>
            </a:solidFill>
            <a:prstDash val="solid"/>
            <a:headEnd type="none" len="sm" w="sm"/>
            <a:tailEnd type="none" len="sm" w="sm"/>
          </a:ln>
        </p:spPr>
      </p:sp>
      <p:sp>
        <p:nvSpPr>
          <p:cNvPr name="AutoShape 22" id="22"/>
          <p:cNvSpPr/>
          <p:nvPr/>
        </p:nvSpPr>
        <p:spPr>
          <a:xfrm flipH="true" flipV="true">
            <a:off x="9245284" y="5464070"/>
            <a:ext cx="9525" cy="2070109"/>
          </a:xfrm>
          <a:prstGeom prst="line">
            <a:avLst/>
          </a:prstGeom>
          <a:ln cap="flat" w="38100">
            <a:solidFill>
              <a:srgbClr val="D8CAFF"/>
            </a:solidFill>
            <a:prstDash val="solid"/>
            <a:headEnd type="none" len="sm" w="sm"/>
            <a:tailEnd type="none" len="sm" w="sm"/>
          </a:ln>
        </p:spPr>
      </p:sp>
      <p:grpSp>
        <p:nvGrpSpPr>
          <p:cNvPr name="Group 23" id="23"/>
          <p:cNvGrpSpPr/>
          <p:nvPr/>
        </p:nvGrpSpPr>
        <p:grpSpPr>
          <a:xfrm rot="0">
            <a:off x="10035859" y="4795004"/>
            <a:ext cx="4504483" cy="1376056"/>
            <a:chOff x="0" y="0"/>
            <a:chExt cx="1186366" cy="362418"/>
          </a:xfrm>
        </p:grpSpPr>
        <p:sp>
          <p:nvSpPr>
            <p:cNvPr name="Freeform 24" id="24"/>
            <p:cNvSpPr/>
            <p:nvPr/>
          </p:nvSpPr>
          <p:spPr>
            <a:xfrm flipH="false" flipV="false" rot="0">
              <a:off x="0" y="0"/>
              <a:ext cx="1186366" cy="362418"/>
            </a:xfrm>
            <a:custGeom>
              <a:avLst/>
              <a:gdLst/>
              <a:ahLst/>
              <a:cxnLst/>
              <a:rect r="r" b="b" t="t" l="l"/>
              <a:pathLst>
                <a:path h="362418" w="1186366">
                  <a:moveTo>
                    <a:pt x="0" y="0"/>
                  </a:moveTo>
                  <a:lnTo>
                    <a:pt x="1186366" y="0"/>
                  </a:lnTo>
                  <a:lnTo>
                    <a:pt x="1186366" y="362418"/>
                  </a:lnTo>
                  <a:lnTo>
                    <a:pt x="0" y="362418"/>
                  </a:lnTo>
                  <a:close/>
                </a:path>
              </a:pathLst>
            </a:custGeom>
            <a:solidFill>
              <a:srgbClr val="7751D3"/>
            </a:solidFill>
          </p:spPr>
        </p:sp>
        <p:sp>
          <p:nvSpPr>
            <p:cNvPr name="TextBox 25" id="25"/>
            <p:cNvSpPr txBox="true"/>
            <p:nvPr/>
          </p:nvSpPr>
          <p:spPr>
            <a:xfrm>
              <a:off x="0" y="-47625"/>
              <a:ext cx="1186366" cy="410043"/>
            </a:xfrm>
            <a:prstGeom prst="rect">
              <a:avLst/>
            </a:prstGeom>
          </p:spPr>
          <p:txBody>
            <a:bodyPr anchor="ctr" rtlCol="false" tIns="50800" lIns="50800" bIns="50800" rIns="50800"/>
            <a:lstStyle/>
            <a:p>
              <a:pPr algn="ctr">
                <a:lnSpc>
                  <a:spcPts val="3500"/>
                </a:lnSpc>
              </a:pPr>
            </a:p>
          </p:txBody>
        </p:sp>
      </p:grpSp>
      <p:grpSp>
        <p:nvGrpSpPr>
          <p:cNvPr name="Group 26" id="26"/>
          <p:cNvGrpSpPr/>
          <p:nvPr/>
        </p:nvGrpSpPr>
        <p:grpSpPr>
          <a:xfrm rot="0">
            <a:off x="10051853" y="6846151"/>
            <a:ext cx="4504483" cy="1376056"/>
            <a:chOff x="0" y="0"/>
            <a:chExt cx="1186366" cy="362418"/>
          </a:xfrm>
        </p:grpSpPr>
        <p:sp>
          <p:nvSpPr>
            <p:cNvPr name="Freeform 27" id="27"/>
            <p:cNvSpPr/>
            <p:nvPr/>
          </p:nvSpPr>
          <p:spPr>
            <a:xfrm flipH="false" flipV="false" rot="0">
              <a:off x="0" y="0"/>
              <a:ext cx="1186366" cy="362418"/>
            </a:xfrm>
            <a:custGeom>
              <a:avLst/>
              <a:gdLst/>
              <a:ahLst/>
              <a:cxnLst/>
              <a:rect r="r" b="b" t="t" l="l"/>
              <a:pathLst>
                <a:path h="362418" w="1186366">
                  <a:moveTo>
                    <a:pt x="0" y="0"/>
                  </a:moveTo>
                  <a:lnTo>
                    <a:pt x="1186366" y="0"/>
                  </a:lnTo>
                  <a:lnTo>
                    <a:pt x="1186366" y="362418"/>
                  </a:lnTo>
                  <a:lnTo>
                    <a:pt x="0" y="362418"/>
                  </a:lnTo>
                  <a:close/>
                </a:path>
              </a:pathLst>
            </a:custGeom>
            <a:solidFill>
              <a:srgbClr val="E691CA"/>
            </a:solidFill>
          </p:spPr>
        </p:sp>
        <p:sp>
          <p:nvSpPr>
            <p:cNvPr name="TextBox 28" id="28"/>
            <p:cNvSpPr txBox="true"/>
            <p:nvPr/>
          </p:nvSpPr>
          <p:spPr>
            <a:xfrm>
              <a:off x="0" y="-47625"/>
              <a:ext cx="1186366" cy="410043"/>
            </a:xfrm>
            <a:prstGeom prst="rect">
              <a:avLst/>
            </a:prstGeom>
          </p:spPr>
          <p:txBody>
            <a:bodyPr anchor="ctr" rtlCol="false" tIns="50800" lIns="50800" bIns="50800" rIns="50800"/>
            <a:lstStyle/>
            <a:p>
              <a:pPr algn="ctr">
                <a:lnSpc>
                  <a:spcPts val="3500"/>
                </a:lnSpc>
              </a:pPr>
              <a:r>
                <a:rPr lang="en-US" sz="2500" spc="175">
                  <a:solidFill>
                    <a:srgbClr val="000000"/>
                  </a:solidFill>
                  <a:latin typeface="Now Medium"/>
                </a:rPr>
                <a:t>SUJOY GHOSHAL</a:t>
              </a:r>
            </a:p>
          </p:txBody>
        </p:sp>
      </p:grpSp>
      <p:sp>
        <p:nvSpPr>
          <p:cNvPr name="AutoShape 29" id="29"/>
          <p:cNvSpPr/>
          <p:nvPr/>
        </p:nvSpPr>
        <p:spPr>
          <a:xfrm flipV="true">
            <a:off x="9238815" y="7515129"/>
            <a:ext cx="797044" cy="0"/>
          </a:xfrm>
          <a:prstGeom prst="line">
            <a:avLst/>
          </a:prstGeom>
          <a:ln cap="flat" w="38100">
            <a:solidFill>
              <a:srgbClr val="D8CAFF"/>
            </a:solidFill>
            <a:prstDash val="solid"/>
            <a:headEnd type="none" len="sm" w="sm"/>
            <a:tailEnd type="none" len="sm" w="sm"/>
          </a:ln>
        </p:spPr>
      </p:sp>
      <p:grpSp>
        <p:nvGrpSpPr>
          <p:cNvPr name="Group 30" id="30"/>
          <p:cNvGrpSpPr/>
          <p:nvPr/>
        </p:nvGrpSpPr>
        <p:grpSpPr>
          <a:xfrm rot="0">
            <a:off x="4278708" y="3773995"/>
            <a:ext cx="4339776" cy="1543050"/>
            <a:chOff x="0" y="0"/>
            <a:chExt cx="1142986" cy="406400"/>
          </a:xfrm>
        </p:grpSpPr>
        <p:sp>
          <p:nvSpPr>
            <p:cNvPr name="Freeform 31" id="31"/>
            <p:cNvSpPr/>
            <p:nvPr/>
          </p:nvSpPr>
          <p:spPr>
            <a:xfrm flipH="false" flipV="false" rot="0">
              <a:off x="0" y="0"/>
              <a:ext cx="1142986" cy="406400"/>
            </a:xfrm>
            <a:custGeom>
              <a:avLst/>
              <a:gdLst/>
              <a:ahLst/>
              <a:cxnLst/>
              <a:rect r="r" b="b" t="t" l="l"/>
              <a:pathLst>
                <a:path h="406400" w="1142986">
                  <a:moveTo>
                    <a:pt x="0" y="0"/>
                  </a:moveTo>
                  <a:lnTo>
                    <a:pt x="1142986" y="0"/>
                  </a:lnTo>
                  <a:lnTo>
                    <a:pt x="1142986" y="406400"/>
                  </a:lnTo>
                  <a:lnTo>
                    <a:pt x="0" y="406400"/>
                  </a:lnTo>
                  <a:close/>
                </a:path>
              </a:pathLst>
            </a:custGeom>
            <a:solidFill>
              <a:srgbClr val="7751D3"/>
            </a:solidFill>
          </p:spPr>
        </p:sp>
        <p:sp>
          <p:nvSpPr>
            <p:cNvPr name="TextBox 32" id="32"/>
            <p:cNvSpPr txBox="true"/>
            <p:nvPr/>
          </p:nvSpPr>
          <p:spPr>
            <a:xfrm>
              <a:off x="0" y="-47625"/>
              <a:ext cx="1142986" cy="454025"/>
            </a:xfrm>
            <a:prstGeom prst="rect">
              <a:avLst/>
            </a:prstGeom>
          </p:spPr>
          <p:txBody>
            <a:bodyPr anchor="ctr" rtlCol="false" tIns="50800" lIns="50800" bIns="50800" rIns="50800"/>
            <a:lstStyle/>
            <a:p>
              <a:pPr algn="ctr">
                <a:lnSpc>
                  <a:spcPts val="3500"/>
                </a:lnSpc>
              </a:pPr>
            </a:p>
          </p:txBody>
        </p:sp>
      </p:grpSp>
      <p:grpSp>
        <p:nvGrpSpPr>
          <p:cNvPr name="Group 33" id="33"/>
          <p:cNvGrpSpPr/>
          <p:nvPr/>
        </p:nvGrpSpPr>
        <p:grpSpPr>
          <a:xfrm rot="0">
            <a:off x="4258757" y="1372388"/>
            <a:ext cx="4339776" cy="1543050"/>
            <a:chOff x="0" y="0"/>
            <a:chExt cx="1142986" cy="406400"/>
          </a:xfrm>
        </p:grpSpPr>
        <p:sp>
          <p:nvSpPr>
            <p:cNvPr name="Freeform 34" id="34"/>
            <p:cNvSpPr/>
            <p:nvPr/>
          </p:nvSpPr>
          <p:spPr>
            <a:xfrm flipH="false" flipV="false" rot="0">
              <a:off x="0" y="0"/>
              <a:ext cx="1142986" cy="406400"/>
            </a:xfrm>
            <a:custGeom>
              <a:avLst/>
              <a:gdLst/>
              <a:ahLst/>
              <a:cxnLst/>
              <a:rect r="r" b="b" t="t" l="l"/>
              <a:pathLst>
                <a:path h="406400" w="1142986">
                  <a:moveTo>
                    <a:pt x="0" y="0"/>
                  </a:moveTo>
                  <a:lnTo>
                    <a:pt x="1142986" y="0"/>
                  </a:lnTo>
                  <a:lnTo>
                    <a:pt x="1142986" y="406400"/>
                  </a:lnTo>
                  <a:lnTo>
                    <a:pt x="0" y="406400"/>
                  </a:lnTo>
                  <a:close/>
                </a:path>
              </a:pathLst>
            </a:custGeom>
            <a:solidFill>
              <a:srgbClr val="FFD569"/>
            </a:solidFill>
          </p:spPr>
        </p:sp>
        <p:sp>
          <p:nvSpPr>
            <p:cNvPr name="TextBox 35" id="35"/>
            <p:cNvSpPr txBox="true"/>
            <p:nvPr/>
          </p:nvSpPr>
          <p:spPr>
            <a:xfrm>
              <a:off x="0" y="-47625"/>
              <a:ext cx="1142986" cy="454025"/>
            </a:xfrm>
            <a:prstGeom prst="rect">
              <a:avLst/>
            </a:prstGeom>
          </p:spPr>
          <p:txBody>
            <a:bodyPr anchor="ctr" rtlCol="false" tIns="50800" lIns="50800" bIns="50800" rIns="50800"/>
            <a:lstStyle/>
            <a:p>
              <a:pPr algn="ctr">
                <a:lnSpc>
                  <a:spcPts val="3500"/>
                </a:lnSpc>
              </a:pPr>
            </a:p>
          </p:txBody>
        </p:sp>
      </p:grpSp>
      <p:sp>
        <p:nvSpPr>
          <p:cNvPr name="AutoShape 36" id="36"/>
          <p:cNvSpPr/>
          <p:nvPr/>
        </p:nvSpPr>
        <p:spPr>
          <a:xfrm>
            <a:off x="3371753" y="4545520"/>
            <a:ext cx="906955" cy="0"/>
          </a:xfrm>
          <a:prstGeom prst="line">
            <a:avLst/>
          </a:prstGeom>
          <a:ln cap="flat" w="38100">
            <a:solidFill>
              <a:srgbClr val="D8CAFF"/>
            </a:solidFill>
            <a:prstDash val="solid"/>
            <a:headEnd type="none" len="sm" w="sm"/>
            <a:tailEnd type="none" len="sm" w="sm"/>
          </a:ln>
        </p:spPr>
      </p:sp>
      <p:grpSp>
        <p:nvGrpSpPr>
          <p:cNvPr name="Group 37" id="37"/>
          <p:cNvGrpSpPr/>
          <p:nvPr/>
        </p:nvGrpSpPr>
        <p:grpSpPr>
          <a:xfrm rot="0">
            <a:off x="1573810" y="3600450"/>
            <a:ext cx="1865683" cy="186568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569"/>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40" id="40"/>
          <p:cNvGrpSpPr/>
          <p:nvPr/>
        </p:nvGrpSpPr>
        <p:grpSpPr>
          <a:xfrm rot="0">
            <a:off x="1419894" y="6359540"/>
            <a:ext cx="2093710" cy="2062692"/>
            <a:chOff x="0" y="0"/>
            <a:chExt cx="551430" cy="543260"/>
          </a:xfrm>
        </p:grpSpPr>
        <p:sp>
          <p:nvSpPr>
            <p:cNvPr name="Freeform 41" id="41"/>
            <p:cNvSpPr/>
            <p:nvPr/>
          </p:nvSpPr>
          <p:spPr>
            <a:xfrm flipH="false" flipV="false" rot="0">
              <a:off x="0" y="0"/>
              <a:ext cx="551430" cy="543260"/>
            </a:xfrm>
            <a:custGeom>
              <a:avLst/>
              <a:gdLst/>
              <a:ahLst/>
              <a:cxnLst/>
              <a:rect r="r" b="b" t="t" l="l"/>
              <a:pathLst>
                <a:path h="543260" w="551430">
                  <a:moveTo>
                    <a:pt x="0" y="0"/>
                  </a:moveTo>
                  <a:lnTo>
                    <a:pt x="551430" y="0"/>
                  </a:lnTo>
                  <a:lnTo>
                    <a:pt x="551430" y="543260"/>
                  </a:lnTo>
                  <a:lnTo>
                    <a:pt x="0" y="543260"/>
                  </a:lnTo>
                  <a:close/>
                </a:path>
              </a:pathLst>
            </a:custGeom>
            <a:solidFill>
              <a:srgbClr val="E691CA"/>
            </a:solidFill>
          </p:spPr>
        </p:sp>
        <p:sp>
          <p:nvSpPr>
            <p:cNvPr name="TextBox 42" id="42"/>
            <p:cNvSpPr txBox="true"/>
            <p:nvPr/>
          </p:nvSpPr>
          <p:spPr>
            <a:xfrm>
              <a:off x="0" y="-47625"/>
              <a:ext cx="551430" cy="590885"/>
            </a:xfrm>
            <a:prstGeom prst="rect">
              <a:avLst/>
            </a:prstGeom>
          </p:spPr>
          <p:txBody>
            <a:bodyPr anchor="ctr" rtlCol="false" tIns="50800" lIns="50800" bIns="50800" rIns="50800"/>
            <a:lstStyle/>
            <a:p>
              <a:pPr algn="ctr">
                <a:lnSpc>
                  <a:spcPts val="3500"/>
                </a:lnSpc>
              </a:pPr>
            </a:p>
          </p:txBody>
        </p:sp>
      </p:grpSp>
      <p:sp>
        <p:nvSpPr>
          <p:cNvPr name="Freeform 43" id="43"/>
          <p:cNvSpPr/>
          <p:nvPr/>
        </p:nvSpPr>
        <p:spPr>
          <a:xfrm flipH="false" flipV="false" rot="0">
            <a:off x="15542996" y="6027375"/>
            <a:ext cx="941247" cy="905309"/>
          </a:xfrm>
          <a:custGeom>
            <a:avLst/>
            <a:gdLst/>
            <a:ahLst/>
            <a:cxnLst/>
            <a:rect r="r" b="b" t="t" l="l"/>
            <a:pathLst>
              <a:path h="905309" w="941247">
                <a:moveTo>
                  <a:pt x="0" y="0"/>
                </a:moveTo>
                <a:lnTo>
                  <a:pt x="941248" y="0"/>
                </a:lnTo>
                <a:lnTo>
                  <a:pt x="941248" y="905309"/>
                </a:lnTo>
                <a:lnTo>
                  <a:pt x="0" y="9053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4" id="44"/>
          <p:cNvSpPr/>
          <p:nvPr/>
        </p:nvSpPr>
        <p:spPr>
          <a:xfrm flipH="false" flipV="false" rot="0">
            <a:off x="15542996" y="4861443"/>
            <a:ext cx="941247" cy="903598"/>
          </a:xfrm>
          <a:custGeom>
            <a:avLst/>
            <a:gdLst/>
            <a:ahLst/>
            <a:cxnLst/>
            <a:rect r="r" b="b" t="t" l="l"/>
            <a:pathLst>
              <a:path h="903598" w="941247">
                <a:moveTo>
                  <a:pt x="0" y="0"/>
                </a:moveTo>
                <a:lnTo>
                  <a:pt x="941248" y="0"/>
                </a:lnTo>
                <a:lnTo>
                  <a:pt x="941248" y="903598"/>
                </a:lnTo>
                <a:lnTo>
                  <a:pt x="0" y="9035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5" id="45"/>
          <p:cNvSpPr/>
          <p:nvPr/>
        </p:nvSpPr>
        <p:spPr>
          <a:xfrm flipH="false" flipV="false" rot="0">
            <a:off x="15572857" y="7199384"/>
            <a:ext cx="911387" cy="876588"/>
          </a:xfrm>
          <a:custGeom>
            <a:avLst/>
            <a:gdLst/>
            <a:ahLst/>
            <a:cxnLst/>
            <a:rect r="r" b="b" t="t" l="l"/>
            <a:pathLst>
              <a:path h="876588" w="911387">
                <a:moveTo>
                  <a:pt x="0" y="0"/>
                </a:moveTo>
                <a:lnTo>
                  <a:pt x="911387" y="0"/>
                </a:lnTo>
                <a:lnTo>
                  <a:pt x="911387" y="876588"/>
                </a:lnTo>
                <a:lnTo>
                  <a:pt x="0" y="87658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6" id="46"/>
          <p:cNvSpPr/>
          <p:nvPr/>
        </p:nvSpPr>
        <p:spPr>
          <a:xfrm flipH="false" flipV="false" rot="0">
            <a:off x="14019784" y="-57224"/>
            <a:ext cx="4319195" cy="1675034"/>
          </a:xfrm>
          <a:custGeom>
            <a:avLst/>
            <a:gdLst/>
            <a:ahLst/>
            <a:cxnLst/>
            <a:rect r="r" b="b" t="t" l="l"/>
            <a:pathLst>
              <a:path h="1675034" w="4319195">
                <a:moveTo>
                  <a:pt x="0" y="0"/>
                </a:moveTo>
                <a:lnTo>
                  <a:pt x="4319195" y="0"/>
                </a:lnTo>
                <a:lnTo>
                  <a:pt x="4319195" y="1675034"/>
                </a:lnTo>
                <a:lnTo>
                  <a:pt x="0" y="1675034"/>
                </a:lnTo>
                <a:lnTo>
                  <a:pt x="0" y="0"/>
                </a:lnTo>
                <a:close/>
              </a:path>
            </a:pathLst>
          </a:custGeom>
          <a:blipFill>
            <a:blip r:embed="rId15"/>
            <a:stretch>
              <a:fillRect l="0" t="0" r="0" b="0"/>
            </a:stretch>
          </a:blipFill>
        </p:spPr>
      </p:sp>
      <p:sp>
        <p:nvSpPr>
          <p:cNvPr name="TextBox 47" id="47"/>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13</a:t>
            </a:r>
          </a:p>
        </p:txBody>
      </p:sp>
      <p:sp>
        <p:nvSpPr>
          <p:cNvPr name="TextBox 48" id="48"/>
          <p:cNvSpPr txBox="true"/>
          <p:nvPr/>
        </p:nvSpPr>
        <p:spPr>
          <a:xfrm rot="0">
            <a:off x="7272822" y="1057275"/>
            <a:ext cx="9986478" cy="1488878"/>
          </a:xfrm>
          <a:prstGeom prst="rect">
            <a:avLst/>
          </a:prstGeom>
        </p:spPr>
        <p:txBody>
          <a:bodyPr anchor="t" rtlCol="false" tIns="0" lIns="0" bIns="0" rIns="0">
            <a:spAutoFit/>
          </a:bodyPr>
          <a:lstStyle/>
          <a:p>
            <a:pPr algn="r" marL="0" indent="0" lvl="0">
              <a:lnSpc>
                <a:spcPts val="10687"/>
              </a:lnSpc>
              <a:spcBef>
                <a:spcPct val="0"/>
              </a:spcBef>
            </a:pPr>
            <a:r>
              <a:rPr lang="en-US" sz="9988">
                <a:solidFill>
                  <a:srgbClr val="EEECDE"/>
                </a:solidFill>
                <a:latin typeface="Poppins Semi-Bold"/>
              </a:rPr>
              <a:t>Collaborate</a:t>
            </a:r>
          </a:p>
        </p:txBody>
      </p:sp>
      <p:sp>
        <p:nvSpPr>
          <p:cNvPr name="TextBox 49" id="49"/>
          <p:cNvSpPr txBox="true"/>
          <p:nvPr/>
        </p:nvSpPr>
        <p:spPr>
          <a:xfrm rot="0">
            <a:off x="7182287" y="2421972"/>
            <a:ext cx="8997095" cy="1488878"/>
          </a:xfrm>
          <a:prstGeom prst="rect">
            <a:avLst/>
          </a:prstGeom>
        </p:spPr>
        <p:txBody>
          <a:bodyPr anchor="t" rtlCol="false" tIns="0" lIns="0" bIns="0" rIns="0">
            <a:spAutoFit/>
          </a:bodyPr>
          <a:lstStyle/>
          <a:p>
            <a:pPr algn="r" marL="0" indent="0" lvl="0">
              <a:lnSpc>
                <a:spcPts val="10687"/>
              </a:lnSpc>
              <a:spcBef>
                <a:spcPct val="0"/>
              </a:spcBef>
            </a:pPr>
            <a:r>
              <a:rPr lang="en-US" sz="9988">
                <a:solidFill>
                  <a:srgbClr val="EEECDE"/>
                </a:solidFill>
                <a:latin typeface="Poppins Medium"/>
              </a:rPr>
              <a:t>gitHub</a:t>
            </a:r>
          </a:p>
        </p:txBody>
      </p:sp>
      <p:sp>
        <p:nvSpPr>
          <p:cNvPr name="TextBox 50" id="50"/>
          <p:cNvSpPr txBox="true"/>
          <p:nvPr/>
        </p:nvSpPr>
        <p:spPr>
          <a:xfrm rot="0">
            <a:off x="5269229" y="4363845"/>
            <a:ext cx="2398636" cy="363350"/>
          </a:xfrm>
          <a:prstGeom prst="rect">
            <a:avLst/>
          </a:prstGeom>
        </p:spPr>
        <p:txBody>
          <a:bodyPr anchor="t" rtlCol="false" tIns="0" lIns="0" bIns="0" rIns="0">
            <a:spAutoFit/>
          </a:bodyPr>
          <a:lstStyle/>
          <a:p>
            <a:pPr algn="ctr" marL="0" indent="0" lvl="0">
              <a:lnSpc>
                <a:spcPts val="2781"/>
              </a:lnSpc>
              <a:spcBef>
                <a:spcPct val="0"/>
              </a:spcBef>
            </a:pPr>
            <a:r>
              <a:rPr lang="en-US" sz="2139">
                <a:solidFill>
                  <a:srgbClr val="FFFFFF"/>
                </a:solidFill>
                <a:latin typeface="Poppins Bold"/>
              </a:rPr>
              <a:t>main</a:t>
            </a:r>
          </a:p>
        </p:txBody>
      </p:sp>
      <p:sp>
        <p:nvSpPr>
          <p:cNvPr name="TextBox 51" id="51"/>
          <p:cNvSpPr txBox="true"/>
          <p:nvPr/>
        </p:nvSpPr>
        <p:spPr>
          <a:xfrm rot="0">
            <a:off x="5209376" y="1943188"/>
            <a:ext cx="2398636" cy="363350"/>
          </a:xfrm>
          <a:prstGeom prst="rect">
            <a:avLst/>
          </a:prstGeom>
        </p:spPr>
        <p:txBody>
          <a:bodyPr anchor="t" rtlCol="false" tIns="0" lIns="0" bIns="0" rIns="0">
            <a:spAutoFit/>
          </a:bodyPr>
          <a:lstStyle/>
          <a:p>
            <a:pPr algn="ctr" marL="0" indent="0" lvl="0">
              <a:lnSpc>
                <a:spcPts val="2781"/>
              </a:lnSpc>
              <a:spcBef>
                <a:spcPct val="0"/>
              </a:spcBef>
            </a:pPr>
            <a:r>
              <a:rPr lang="en-US" sz="2139">
                <a:solidFill>
                  <a:srgbClr val="201039"/>
                </a:solidFill>
                <a:latin typeface="Poppins Bold"/>
              </a:rPr>
              <a:t>Branch</a:t>
            </a:r>
          </a:p>
        </p:txBody>
      </p:sp>
      <p:sp>
        <p:nvSpPr>
          <p:cNvPr name="TextBox 52" id="52"/>
          <p:cNvSpPr txBox="true"/>
          <p:nvPr/>
        </p:nvSpPr>
        <p:spPr>
          <a:xfrm rot="0">
            <a:off x="11066743" y="5301357"/>
            <a:ext cx="2398636" cy="363350"/>
          </a:xfrm>
          <a:prstGeom prst="rect">
            <a:avLst/>
          </a:prstGeom>
        </p:spPr>
        <p:txBody>
          <a:bodyPr anchor="t" rtlCol="false" tIns="0" lIns="0" bIns="0" rIns="0">
            <a:spAutoFit/>
          </a:bodyPr>
          <a:lstStyle/>
          <a:p>
            <a:pPr algn="ctr" marL="0" indent="0" lvl="0">
              <a:lnSpc>
                <a:spcPts val="2781"/>
              </a:lnSpc>
              <a:spcBef>
                <a:spcPct val="0"/>
              </a:spcBef>
            </a:pPr>
            <a:r>
              <a:rPr lang="en-US" sz="2139">
                <a:solidFill>
                  <a:srgbClr val="FFFFFF"/>
                </a:solidFill>
                <a:latin typeface="Poppins Bold"/>
              </a:rPr>
              <a:t>souvik Das</a:t>
            </a:r>
          </a:p>
        </p:txBody>
      </p:sp>
      <p:sp>
        <p:nvSpPr>
          <p:cNvPr name="TextBox 53" id="53"/>
          <p:cNvSpPr txBox="true"/>
          <p:nvPr/>
        </p:nvSpPr>
        <p:spPr>
          <a:xfrm rot="0">
            <a:off x="1267431" y="7132729"/>
            <a:ext cx="2398636" cy="363350"/>
          </a:xfrm>
          <a:prstGeom prst="rect">
            <a:avLst/>
          </a:prstGeom>
        </p:spPr>
        <p:txBody>
          <a:bodyPr anchor="t" rtlCol="false" tIns="0" lIns="0" bIns="0" rIns="0">
            <a:spAutoFit/>
          </a:bodyPr>
          <a:lstStyle/>
          <a:p>
            <a:pPr algn="ctr" marL="0" indent="0" lvl="0">
              <a:lnSpc>
                <a:spcPts val="2781"/>
              </a:lnSpc>
              <a:spcBef>
                <a:spcPct val="0"/>
              </a:spcBef>
            </a:pPr>
            <a:r>
              <a:rPr lang="en-US" sz="2139">
                <a:solidFill>
                  <a:srgbClr val="201039"/>
                </a:solidFill>
                <a:latin typeface="Poppins Bold"/>
              </a:rPr>
              <a:t>shopsite</a:t>
            </a:r>
          </a:p>
        </p:txBody>
      </p:sp>
      <p:sp>
        <p:nvSpPr>
          <p:cNvPr name="TextBox 54" id="54"/>
          <p:cNvSpPr txBox="true"/>
          <p:nvPr/>
        </p:nvSpPr>
        <p:spPr>
          <a:xfrm rot="0">
            <a:off x="1881447" y="4332567"/>
            <a:ext cx="1250409" cy="363350"/>
          </a:xfrm>
          <a:prstGeom prst="rect">
            <a:avLst/>
          </a:prstGeom>
        </p:spPr>
        <p:txBody>
          <a:bodyPr anchor="t" rtlCol="false" tIns="0" lIns="0" bIns="0" rIns="0">
            <a:spAutoFit/>
          </a:bodyPr>
          <a:lstStyle/>
          <a:p>
            <a:pPr algn="ctr" marL="0" indent="0" lvl="0">
              <a:lnSpc>
                <a:spcPts val="2781"/>
              </a:lnSpc>
              <a:spcBef>
                <a:spcPct val="0"/>
              </a:spcBef>
            </a:pPr>
            <a:r>
              <a:rPr lang="en-US" sz="2139">
                <a:solidFill>
                  <a:srgbClr val="201039"/>
                </a:solidFill>
                <a:latin typeface="Poppins Bold"/>
              </a:rPr>
              <a:t>main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AutoShape 3" id="3"/>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4" id="4"/>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37000"/>
            </a:blip>
            <a:stretch>
              <a:fillRect l="0" t="0" r="0" b="0"/>
            </a:stretch>
          </a:blipFill>
        </p:spPr>
      </p:sp>
      <p:sp>
        <p:nvSpPr>
          <p:cNvPr name="Freeform 5" id="5"/>
          <p:cNvSpPr/>
          <p:nvPr/>
        </p:nvSpPr>
        <p:spPr>
          <a:xfrm flipH="false" flipV="false" rot="0">
            <a:off x="13871618" y="10015020"/>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42363" y="600426"/>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904108" y="6468687"/>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Freeform 8" id="8"/>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6619806" y="8113145"/>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grpSp>
        <p:nvGrpSpPr>
          <p:cNvPr name="Group 14" id="14"/>
          <p:cNvGrpSpPr/>
          <p:nvPr/>
        </p:nvGrpSpPr>
        <p:grpSpPr>
          <a:xfrm rot="0">
            <a:off x="1028700" y="3457435"/>
            <a:ext cx="9398987" cy="4655709"/>
            <a:chOff x="0" y="0"/>
            <a:chExt cx="12531982" cy="6207612"/>
          </a:xfrm>
        </p:grpSpPr>
        <p:sp>
          <p:nvSpPr>
            <p:cNvPr name="Freeform 15" id="15"/>
            <p:cNvSpPr/>
            <p:nvPr/>
          </p:nvSpPr>
          <p:spPr>
            <a:xfrm flipH="false" flipV="false" rot="0">
              <a:off x="0" y="0"/>
              <a:ext cx="12531982" cy="6207612"/>
            </a:xfrm>
            <a:custGeom>
              <a:avLst/>
              <a:gdLst/>
              <a:ahLst/>
              <a:cxnLst/>
              <a:rect r="r" b="b" t="t" l="l"/>
              <a:pathLst>
                <a:path h="6207612" w="12531982">
                  <a:moveTo>
                    <a:pt x="0" y="0"/>
                  </a:moveTo>
                  <a:lnTo>
                    <a:pt x="12531982" y="0"/>
                  </a:lnTo>
                  <a:lnTo>
                    <a:pt x="12531982" y="6207612"/>
                  </a:lnTo>
                  <a:lnTo>
                    <a:pt x="0" y="62076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8378560" y="80102"/>
              <a:ext cx="895037" cy="1523468"/>
            </a:xfrm>
            <a:custGeom>
              <a:avLst/>
              <a:gdLst/>
              <a:ahLst/>
              <a:cxnLst/>
              <a:rect r="r" b="b" t="t" l="l"/>
              <a:pathLst>
                <a:path h="1523468" w="895037">
                  <a:moveTo>
                    <a:pt x="0" y="0"/>
                  </a:moveTo>
                  <a:lnTo>
                    <a:pt x="895037" y="0"/>
                  </a:lnTo>
                  <a:lnTo>
                    <a:pt x="895037" y="1523467"/>
                  </a:lnTo>
                  <a:lnTo>
                    <a:pt x="0" y="15234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3243226" y="2660144"/>
              <a:ext cx="895037" cy="1523468"/>
            </a:xfrm>
            <a:custGeom>
              <a:avLst/>
              <a:gdLst/>
              <a:ahLst/>
              <a:cxnLst/>
              <a:rect r="r" b="b" t="t" l="l"/>
              <a:pathLst>
                <a:path h="1523468" w="895037">
                  <a:moveTo>
                    <a:pt x="0" y="0"/>
                  </a:moveTo>
                  <a:lnTo>
                    <a:pt x="895037" y="0"/>
                  </a:lnTo>
                  <a:lnTo>
                    <a:pt x="895037" y="1523468"/>
                  </a:lnTo>
                  <a:lnTo>
                    <a:pt x="0" y="15234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8" id="18"/>
          <p:cNvGrpSpPr/>
          <p:nvPr/>
        </p:nvGrpSpPr>
        <p:grpSpPr>
          <a:xfrm rot="0">
            <a:off x="9592986" y="1844331"/>
            <a:ext cx="5389021" cy="1613104"/>
            <a:chOff x="0" y="0"/>
            <a:chExt cx="2163821" cy="647700"/>
          </a:xfrm>
        </p:grpSpPr>
        <p:sp>
          <p:nvSpPr>
            <p:cNvPr name="Freeform 19" id="19"/>
            <p:cNvSpPr/>
            <p:nvPr/>
          </p:nvSpPr>
          <p:spPr>
            <a:xfrm flipH="false" flipV="false" rot="0">
              <a:off x="0" y="0"/>
              <a:ext cx="2163832" cy="647700"/>
            </a:xfrm>
            <a:custGeom>
              <a:avLst/>
              <a:gdLst/>
              <a:ahLst/>
              <a:cxnLst/>
              <a:rect r="r" b="b" t="t" l="l"/>
              <a:pathLst>
                <a:path h="647700" w="2163832">
                  <a:moveTo>
                    <a:pt x="1858377" y="0"/>
                  </a:moveTo>
                  <a:lnTo>
                    <a:pt x="282407" y="0"/>
                  </a:lnTo>
                  <a:cubicBezTo>
                    <a:pt x="126426" y="0"/>
                    <a:pt x="0" y="123512"/>
                    <a:pt x="0" y="241300"/>
                  </a:cubicBezTo>
                  <a:cubicBezTo>
                    <a:pt x="0" y="322669"/>
                    <a:pt x="66279" y="417810"/>
                    <a:pt x="162037" y="461951"/>
                  </a:cubicBezTo>
                  <a:lnTo>
                    <a:pt x="162037" y="647700"/>
                  </a:lnTo>
                  <a:lnTo>
                    <a:pt x="353844" y="488232"/>
                  </a:lnTo>
                  <a:lnTo>
                    <a:pt x="1858377" y="488232"/>
                  </a:lnTo>
                  <a:cubicBezTo>
                    <a:pt x="2037384" y="488232"/>
                    <a:pt x="2163821" y="364720"/>
                    <a:pt x="2163821" y="241300"/>
                  </a:cubicBezTo>
                  <a:cubicBezTo>
                    <a:pt x="2163832" y="123512"/>
                    <a:pt x="2037384" y="0"/>
                    <a:pt x="1858377" y="0"/>
                  </a:cubicBezTo>
                  <a:close/>
                </a:path>
              </a:pathLst>
            </a:custGeom>
            <a:solidFill>
              <a:srgbClr val="C0A9E2"/>
            </a:solidFill>
          </p:spPr>
        </p:sp>
        <p:sp>
          <p:nvSpPr>
            <p:cNvPr name="TextBox 20" id="20"/>
            <p:cNvSpPr txBox="true"/>
            <p:nvPr/>
          </p:nvSpPr>
          <p:spPr>
            <a:xfrm>
              <a:off x="0" y="-9525"/>
              <a:ext cx="2163821" cy="466725"/>
            </a:xfrm>
            <a:prstGeom prst="rect">
              <a:avLst/>
            </a:prstGeom>
          </p:spPr>
          <p:txBody>
            <a:bodyPr anchor="ctr" rtlCol="false" tIns="50800" lIns="50800" bIns="50800" rIns="50800"/>
            <a:lstStyle/>
            <a:p>
              <a:pPr algn="ctr">
                <a:lnSpc>
                  <a:spcPts val="3500"/>
                </a:lnSpc>
              </a:pPr>
            </a:p>
          </p:txBody>
        </p:sp>
      </p:grpSp>
      <p:grpSp>
        <p:nvGrpSpPr>
          <p:cNvPr name="Group 21" id="21"/>
          <p:cNvGrpSpPr/>
          <p:nvPr/>
        </p:nvGrpSpPr>
        <p:grpSpPr>
          <a:xfrm rot="0">
            <a:off x="11015178" y="4057576"/>
            <a:ext cx="5389021" cy="1613104"/>
            <a:chOff x="0" y="0"/>
            <a:chExt cx="2163821" cy="647700"/>
          </a:xfrm>
        </p:grpSpPr>
        <p:sp>
          <p:nvSpPr>
            <p:cNvPr name="Freeform 22" id="22"/>
            <p:cNvSpPr/>
            <p:nvPr/>
          </p:nvSpPr>
          <p:spPr>
            <a:xfrm flipH="false" flipV="false" rot="0">
              <a:off x="0" y="0"/>
              <a:ext cx="2163832" cy="647700"/>
            </a:xfrm>
            <a:custGeom>
              <a:avLst/>
              <a:gdLst/>
              <a:ahLst/>
              <a:cxnLst/>
              <a:rect r="r" b="b" t="t" l="l"/>
              <a:pathLst>
                <a:path h="647700" w="2163832">
                  <a:moveTo>
                    <a:pt x="1858377" y="0"/>
                  </a:moveTo>
                  <a:lnTo>
                    <a:pt x="282407" y="0"/>
                  </a:lnTo>
                  <a:cubicBezTo>
                    <a:pt x="126426" y="0"/>
                    <a:pt x="0" y="123512"/>
                    <a:pt x="0" y="241300"/>
                  </a:cubicBezTo>
                  <a:cubicBezTo>
                    <a:pt x="0" y="322669"/>
                    <a:pt x="66279" y="417810"/>
                    <a:pt x="162037" y="461951"/>
                  </a:cubicBezTo>
                  <a:lnTo>
                    <a:pt x="162037" y="647700"/>
                  </a:lnTo>
                  <a:lnTo>
                    <a:pt x="353844" y="488232"/>
                  </a:lnTo>
                  <a:lnTo>
                    <a:pt x="1858377" y="488232"/>
                  </a:lnTo>
                  <a:cubicBezTo>
                    <a:pt x="2037384" y="488232"/>
                    <a:pt x="2163821" y="364720"/>
                    <a:pt x="2163821" y="241300"/>
                  </a:cubicBezTo>
                  <a:cubicBezTo>
                    <a:pt x="2163832" y="123512"/>
                    <a:pt x="2037384" y="0"/>
                    <a:pt x="1858377" y="0"/>
                  </a:cubicBezTo>
                  <a:close/>
                </a:path>
              </a:pathLst>
            </a:custGeom>
            <a:solidFill>
              <a:srgbClr val="C0A9E2"/>
            </a:solidFill>
          </p:spPr>
        </p:sp>
        <p:sp>
          <p:nvSpPr>
            <p:cNvPr name="TextBox 23" id="23"/>
            <p:cNvSpPr txBox="true"/>
            <p:nvPr/>
          </p:nvSpPr>
          <p:spPr>
            <a:xfrm>
              <a:off x="0" y="-9525"/>
              <a:ext cx="2163821" cy="466725"/>
            </a:xfrm>
            <a:prstGeom prst="rect">
              <a:avLst/>
            </a:prstGeom>
          </p:spPr>
          <p:txBody>
            <a:bodyPr anchor="ctr" rtlCol="false" tIns="50800" lIns="50800" bIns="50800" rIns="50800"/>
            <a:lstStyle/>
            <a:p>
              <a:pPr algn="ctr">
                <a:lnSpc>
                  <a:spcPts val="3500"/>
                </a:lnSpc>
              </a:pPr>
            </a:p>
          </p:txBody>
        </p:sp>
      </p:grpSp>
      <p:grpSp>
        <p:nvGrpSpPr>
          <p:cNvPr name="Group 24" id="24"/>
          <p:cNvGrpSpPr/>
          <p:nvPr/>
        </p:nvGrpSpPr>
        <p:grpSpPr>
          <a:xfrm rot="0">
            <a:off x="10657366" y="6468687"/>
            <a:ext cx="5389021" cy="1613104"/>
            <a:chOff x="0" y="0"/>
            <a:chExt cx="2163821" cy="647700"/>
          </a:xfrm>
        </p:grpSpPr>
        <p:sp>
          <p:nvSpPr>
            <p:cNvPr name="Freeform 25" id="25"/>
            <p:cNvSpPr/>
            <p:nvPr/>
          </p:nvSpPr>
          <p:spPr>
            <a:xfrm flipH="false" flipV="false" rot="0">
              <a:off x="0" y="0"/>
              <a:ext cx="2163832" cy="647700"/>
            </a:xfrm>
            <a:custGeom>
              <a:avLst/>
              <a:gdLst/>
              <a:ahLst/>
              <a:cxnLst/>
              <a:rect r="r" b="b" t="t" l="l"/>
              <a:pathLst>
                <a:path h="647700" w="2163832">
                  <a:moveTo>
                    <a:pt x="1858377" y="0"/>
                  </a:moveTo>
                  <a:lnTo>
                    <a:pt x="282407" y="0"/>
                  </a:lnTo>
                  <a:cubicBezTo>
                    <a:pt x="126426" y="0"/>
                    <a:pt x="0" y="123512"/>
                    <a:pt x="0" y="241300"/>
                  </a:cubicBezTo>
                  <a:cubicBezTo>
                    <a:pt x="0" y="322669"/>
                    <a:pt x="66279" y="417810"/>
                    <a:pt x="162037" y="461951"/>
                  </a:cubicBezTo>
                  <a:lnTo>
                    <a:pt x="162037" y="647700"/>
                  </a:lnTo>
                  <a:lnTo>
                    <a:pt x="353844" y="488232"/>
                  </a:lnTo>
                  <a:lnTo>
                    <a:pt x="1858377" y="488232"/>
                  </a:lnTo>
                  <a:cubicBezTo>
                    <a:pt x="2037384" y="488232"/>
                    <a:pt x="2163821" y="364720"/>
                    <a:pt x="2163821" y="241300"/>
                  </a:cubicBezTo>
                  <a:cubicBezTo>
                    <a:pt x="2163832" y="123512"/>
                    <a:pt x="2037384" y="0"/>
                    <a:pt x="1858377" y="0"/>
                  </a:cubicBezTo>
                  <a:close/>
                </a:path>
              </a:pathLst>
            </a:custGeom>
            <a:solidFill>
              <a:srgbClr val="C0A9E2"/>
            </a:solidFill>
          </p:spPr>
        </p:sp>
        <p:sp>
          <p:nvSpPr>
            <p:cNvPr name="TextBox 26" id="26"/>
            <p:cNvSpPr txBox="true"/>
            <p:nvPr/>
          </p:nvSpPr>
          <p:spPr>
            <a:xfrm>
              <a:off x="0" y="-9525"/>
              <a:ext cx="2163821" cy="466725"/>
            </a:xfrm>
            <a:prstGeom prst="rect">
              <a:avLst/>
            </a:prstGeom>
          </p:spPr>
          <p:txBody>
            <a:bodyPr anchor="ctr" rtlCol="false" tIns="50800" lIns="50800" bIns="50800" rIns="50800"/>
            <a:lstStyle/>
            <a:p>
              <a:pPr algn="ctr">
                <a:lnSpc>
                  <a:spcPts val="3500"/>
                </a:lnSpc>
              </a:pPr>
            </a:p>
          </p:txBody>
        </p:sp>
      </p:grpSp>
      <p:sp>
        <p:nvSpPr>
          <p:cNvPr name="Freeform 27" id="27"/>
          <p:cNvSpPr/>
          <p:nvPr/>
        </p:nvSpPr>
        <p:spPr>
          <a:xfrm flipH="false" flipV="false" rot="0">
            <a:off x="13968805" y="93952"/>
            <a:ext cx="4319195" cy="1675034"/>
          </a:xfrm>
          <a:custGeom>
            <a:avLst/>
            <a:gdLst/>
            <a:ahLst/>
            <a:cxnLst/>
            <a:rect r="r" b="b" t="t" l="l"/>
            <a:pathLst>
              <a:path h="1675034" w="4319195">
                <a:moveTo>
                  <a:pt x="0" y="0"/>
                </a:moveTo>
                <a:lnTo>
                  <a:pt x="4319195" y="0"/>
                </a:lnTo>
                <a:lnTo>
                  <a:pt x="4319195" y="1675034"/>
                </a:lnTo>
                <a:lnTo>
                  <a:pt x="0" y="1675034"/>
                </a:lnTo>
                <a:lnTo>
                  <a:pt x="0" y="0"/>
                </a:lnTo>
                <a:close/>
              </a:path>
            </a:pathLst>
          </a:custGeom>
          <a:blipFill>
            <a:blip r:embed="rId13"/>
            <a:stretch>
              <a:fillRect l="0" t="0" r="0" b="0"/>
            </a:stretch>
          </a:blipFill>
        </p:spPr>
      </p:sp>
      <p:sp>
        <p:nvSpPr>
          <p:cNvPr name="TextBox 28" id="28"/>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14</a:t>
            </a:r>
          </a:p>
        </p:txBody>
      </p:sp>
      <p:sp>
        <p:nvSpPr>
          <p:cNvPr name="TextBox 29" id="29"/>
          <p:cNvSpPr txBox="true"/>
          <p:nvPr/>
        </p:nvSpPr>
        <p:spPr>
          <a:xfrm rot="0">
            <a:off x="1028700" y="960044"/>
            <a:ext cx="9986478" cy="1488878"/>
          </a:xfrm>
          <a:prstGeom prst="rect">
            <a:avLst/>
          </a:prstGeom>
        </p:spPr>
        <p:txBody>
          <a:bodyPr anchor="t" rtlCol="false" tIns="0" lIns="0" bIns="0" rIns="0">
            <a:spAutoFit/>
          </a:bodyPr>
          <a:lstStyle/>
          <a:p>
            <a:pPr algn="just" marL="0" indent="0" lvl="0">
              <a:lnSpc>
                <a:spcPts val="10687"/>
              </a:lnSpc>
              <a:spcBef>
                <a:spcPct val="0"/>
              </a:spcBef>
            </a:pPr>
            <a:r>
              <a:rPr lang="en-US" sz="9988">
                <a:solidFill>
                  <a:srgbClr val="EEECDE"/>
                </a:solidFill>
                <a:latin typeface="Poppins Semi-Bold"/>
              </a:rPr>
              <a:t>Contact Us</a:t>
            </a:r>
          </a:p>
        </p:txBody>
      </p:sp>
      <p:sp>
        <p:nvSpPr>
          <p:cNvPr name="TextBox 30" id="30"/>
          <p:cNvSpPr txBox="true"/>
          <p:nvPr/>
        </p:nvSpPr>
        <p:spPr>
          <a:xfrm rot="0">
            <a:off x="10430285" y="2121979"/>
            <a:ext cx="3714423" cy="539584"/>
          </a:xfrm>
          <a:prstGeom prst="rect">
            <a:avLst/>
          </a:prstGeom>
        </p:spPr>
        <p:txBody>
          <a:bodyPr anchor="t" rtlCol="false" tIns="0" lIns="0" bIns="0" rIns="0">
            <a:spAutoFit/>
          </a:bodyPr>
          <a:lstStyle/>
          <a:p>
            <a:pPr algn="ctr">
              <a:lnSpc>
                <a:spcPts val="4256"/>
              </a:lnSpc>
            </a:pPr>
            <a:r>
              <a:rPr lang="en-US" sz="2837">
                <a:solidFill>
                  <a:srgbClr val="201039"/>
                </a:solidFill>
                <a:latin typeface="Poppins Semi-Bold"/>
              </a:rPr>
              <a:t>+91 8927673775</a:t>
            </a:r>
          </a:p>
        </p:txBody>
      </p:sp>
      <p:sp>
        <p:nvSpPr>
          <p:cNvPr name="TextBox 31" id="31"/>
          <p:cNvSpPr txBox="true"/>
          <p:nvPr/>
        </p:nvSpPr>
        <p:spPr>
          <a:xfrm rot="0">
            <a:off x="11852477" y="4335224"/>
            <a:ext cx="4193910" cy="539584"/>
          </a:xfrm>
          <a:prstGeom prst="rect">
            <a:avLst/>
          </a:prstGeom>
        </p:spPr>
        <p:txBody>
          <a:bodyPr anchor="t" rtlCol="false" tIns="0" lIns="0" bIns="0" rIns="0">
            <a:spAutoFit/>
          </a:bodyPr>
          <a:lstStyle/>
          <a:p>
            <a:pPr algn="ctr">
              <a:lnSpc>
                <a:spcPts val="4256"/>
              </a:lnSpc>
            </a:pPr>
            <a:r>
              <a:rPr lang="en-US" sz="2837">
                <a:solidFill>
                  <a:srgbClr val="201039"/>
                </a:solidFill>
                <a:latin typeface="Poppins Semi-Bold"/>
              </a:rPr>
              <a:t>shopsite@gmail.com</a:t>
            </a:r>
          </a:p>
        </p:txBody>
      </p:sp>
      <p:sp>
        <p:nvSpPr>
          <p:cNvPr name="TextBox 32" id="32"/>
          <p:cNvSpPr txBox="true"/>
          <p:nvPr/>
        </p:nvSpPr>
        <p:spPr>
          <a:xfrm rot="0">
            <a:off x="10887045" y="6746335"/>
            <a:ext cx="4929663" cy="539584"/>
          </a:xfrm>
          <a:prstGeom prst="rect">
            <a:avLst/>
          </a:prstGeom>
        </p:spPr>
        <p:txBody>
          <a:bodyPr anchor="t" rtlCol="false" tIns="0" lIns="0" bIns="0" rIns="0">
            <a:spAutoFit/>
          </a:bodyPr>
          <a:lstStyle/>
          <a:p>
            <a:pPr algn="ctr">
              <a:lnSpc>
                <a:spcPts val="4256"/>
              </a:lnSpc>
            </a:pPr>
            <a:r>
              <a:rPr lang="en-US" sz="2837">
                <a:solidFill>
                  <a:srgbClr val="201039"/>
                </a:solidFill>
                <a:latin typeface="Poppins Semi-Bold"/>
              </a:rPr>
              <a:t> Anywhere St., Any City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grpSp>
        <p:nvGrpSpPr>
          <p:cNvPr name="Group 2" id="2"/>
          <p:cNvGrpSpPr/>
          <p:nvPr/>
        </p:nvGrpSpPr>
        <p:grpSpPr>
          <a:xfrm rot="0">
            <a:off x="9377795" y="556730"/>
            <a:ext cx="8535156" cy="2700450"/>
            <a:chOff x="0" y="0"/>
            <a:chExt cx="11380208" cy="3600600"/>
          </a:xfrm>
        </p:grpSpPr>
        <p:pic>
          <p:nvPicPr>
            <p:cNvPr name="Picture 3" id="3"/>
            <p:cNvPicPr>
              <a:picLocks noChangeAspect="true"/>
            </p:cNvPicPr>
            <p:nvPr/>
          </p:nvPicPr>
          <p:blipFill>
            <a:blip r:embed="rId2"/>
            <a:srcRect l="3412" t="14752" r="39370" b="53064"/>
            <a:stretch>
              <a:fillRect/>
            </a:stretch>
          </p:blipFill>
          <p:spPr>
            <a:xfrm flipH="false" flipV="false">
              <a:off x="0" y="0"/>
              <a:ext cx="11380208" cy="3600600"/>
            </a:xfrm>
            <a:prstGeom prst="rect">
              <a:avLst/>
            </a:prstGeom>
          </p:spPr>
        </p:pic>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6" id="6"/>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88685" y="488685"/>
            <a:ext cx="1080030" cy="108003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9" id="9"/>
          <p:cNvSpPr/>
          <p:nvPr/>
        </p:nvSpPr>
        <p:spPr>
          <a:xfrm flipH="false" flipV="false" rot="0">
            <a:off x="9377795" y="3683448"/>
            <a:ext cx="8535156" cy="2854784"/>
          </a:xfrm>
          <a:custGeom>
            <a:avLst/>
            <a:gdLst/>
            <a:ahLst/>
            <a:cxnLst/>
            <a:rect r="r" b="b" t="t" l="l"/>
            <a:pathLst>
              <a:path h="2854784" w="8535156">
                <a:moveTo>
                  <a:pt x="0" y="0"/>
                </a:moveTo>
                <a:lnTo>
                  <a:pt x="8535156" y="0"/>
                </a:lnTo>
                <a:lnTo>
                  <a:pt x="8535156" y="2854784"/>
                </a:lnTo>
                <a:lnTo>
                  <a:pt x="0" y="2854784"/>
                </a:lnTo>
                <a:lnTo>
                  <a:pt x="0" y="0"/>
                </a:lnTo>
                <a:close/>
              </a:path>
            </a:pathLst>
          </a:custGeom>
          <a:blipFill>
            <a:blip r:embed="rId5"/>
            <a:stretch>
              <a:fillRect l="0" t="-38474" r="-57668" b="-126683"/>
            </a:stretch>
          </a:blipFill>
        </p:spPr>
      </p:sp>
      <p:sp>
        <p:nvSpPr>
          <p:cNvPr name="Freeform 10" id="10"/>
          <p:cNvSpPr/>
          <p:nvPr/>
        </p:nvSpPr>
        <p:spPr>
          <a:xfrm flipH="false" flipV="false" rot="0">
            <a:off x="9377795" y="6892020"/>
            <a:ext cx="8535156" cy="2918568"/>
          </a:xfrm>
          <a:custGeom>
            <a:avLst/>
            <a:gdLst/>
            <a:ahLst/>
            <a:cxnLst/>
            <a:rect r="r" b="b" t="t" l="l"/>
            <a:pathLst>
              <a:path h="2918568" w="8535156">
                <a:moveTo>
                  <a:pt x="0" y="0"/>
                </a:moveTo>
                <a:lnTo>
                  <a:pt x="8535156" y="0"/>
                </a:lnTo>
                <a:lnTo>
                  <a:pt x="8535156" y="2918568"/>
                </a:lnTo>
                <a:lnTo>
                  <a:pt x="0" y="2918568"/>
                </a:lnTo>
                <a:lnTo>
                  <a:pt x="0" y="0"/>
                </a:lnTo>
                <a:close/>
              </a:path>
            </a:pathLst>
          </a:custGeom>
          <a:blipFill>
            <a:blip r:embed="rId6"/>
            <a:stretch>
              <a:fillRect l="-32642" t="-52319" r="-25025" b="-107043"/>
            </a:stretch>
          </a:blipFill>
        </p:spPr>
      </p:sp>
      <p:sp>
        <p:nvSpPr>
          <p:cNvPr name="Freeform 11" id="11"/>
          <p:cNvSpPr/>
          <p:nvPr/>
        </p:nvSpPr>
        <p:spPr>
          <a:xfrm flipH="false" flipV="false" rot="0">
            <a:off x="14190704" y="-280787"/>
            <a:ext cx="4319195" cy="1675034"/>
          </a:xfrm>
          <a:custGeom>
            <a:avLst/>
            <a:gdLst/>
            <a:ahLst/>
            <a:cxnLst/>
            <a:rect r="r" b="b" t="t" l="l"/>
            <a:pathLst>
              <a:path h="1675034" w="4319195">
                <a:moveTo>
                  <a:pt x="0" y="0"/>
                </a:moveTo>
                <a:lnTo>
                  <a:pt x="4319195" y="0"/>
                </a:lnTo>
                <a:lnTo>
                  <a:pt x="4319195" y="1675034"/>
                </a:lnTo>
                <a:lnTo>
                  <a:pt x="0" y="1675034"/>
                </a:lnTo>
                <a:lnTo>
                  <a:pt x="0" y="0"/>
                </a:lnTo>
                <a:close/>
              </a:path>
            </a:pathLst>
          </a:custGeom>
          <a:blipFill>
            <a:blip r:embed="rId7"/>
            <a:stretch>
              <a:fillRect l="0" t="0" r="0" b="0"/>
            </a:stretch>
          </a:blipFill>
        </p:spPr>
      </p:sp>
      <p:sp>
        <p:nvSpPr>
          <p:cNvPr name="TextBox 12" id="12"/>
          <p:cNvSpPr txBox="true"/>
          <p:nvPr/>
        </p:nvSpPr>
        <p:spPr>
          <a:xfrm rot="0">
            <a:off x="935330" y="661300"/>
            <a:ext cx="8697355" cy="2595880"/>
          </a:xfrm>
          <a:prstGeom prst="rect">
            <a:avLst/>
          </a:prstGeom>
        </p:spPr>
        <p:txBody>
          <a:bodyPr anchor="t" rtlCol="false" tIns="0" lIns="0" bIns="0" rIns="0">
            <a:spAutoFit/>
          </a:bodyPr>
          <a:lstStyle/>
          <a:p>
            <a:pPr algn="l">
              <a:lnSpc>
                <a:spcPts val="6709"/>
              </a:lnSpc>
            </a:pPr>
            <a:r>
              <a:rPr lang="en-US" sz="5499">
                <a:solidFill>
                  <a:srgbClr val="FFFFFF"/>
                </a:solidFill>
                <a:latin typeface="Poppins"/>
              </a:rPr>
              <a:t>AMAZON EC2 DEPLOYMENT &amp; GITHUB REPOSITORY</a:t>
            </a:r>
          </a:p>
        </p:txBody>
      </p:sp>
      <p:sp>
        <p:nvSpPr>
          <p:cNvPr name="TextBox 13" id="13"/>
          <p:cNvSpPr txBox="true"/>
          <p:nvPr/>
        </p:nvSpPr>
        <p:spPr>
          <a:xfrm rot="0">
            <a:off x="233795" y="3570280"/>
            <a:ext cx="8420691" cy="7174327"/>
          </a:xfrm>
          <a:prstGeom prst="rect">
            <a:avLst/>
          </a:prstGeom>
        </p:spPr>
        <p:txBody>
          <a:bodyPr anchor="t" rtlCol="false" tIns="0" lIns="0" bIns="0" rIns="0">
            <a:spAutoFit/>
          </a:bodyPr>
          <a:lstStyle/>
          <a:p>
            <a:pPr algn="l" marL="549718" indent="-274859" lvl="1">
              <a:lnSpc>
                <a:spcPts val="3564"/>
              </a:lnSpc>
              <a:buAutoNum type="arabicPeriod" startAt="1"/>
            </a:pPr>
            <a:r>
              <a:rPr lang="en-US" sz="2546">
                <a:solidFill>
                  <a:srgbClr val="FFFFFF"/>
                </a:solidFill>
                <a:latin typeface="Poppins"/>
              </a:rPr>
              <a:t>Amazon EC2 Deployment: Utilize Amazon EC2 for scalable, reliable hosting. Configure server environment, deploy application, manage resources efficiently. Ensure high availability and performance.</a:t>
            </a:r>
          </a:p>
          <a:p>
            <a:pPr algn="l" marL="549718" indent="-274859" lvl="1">
              <a:lnSpc>
                <a:spcPts val="3564"/>
              </a:lnSpc>
              <a:buAutoNum type="arabicPeriod" startAt="1"/>
            </a:pPr>
            <a:r>
              <a:rPr lang="en-US" sz="2546">
                <a:solidFill>
                  <a:srgbClr val="FFFFFF"/>
                </a:solidFill>
                <a:latin typeface="Poppins"/>
              </a:rPr>
              <a:t>GitHub Repository: Centralize project code on GitHub for version control, collaboration. Maintain regular commits, branches, and documentation updates for streamlined development.</a:t>
            </a:r>
          </a:p>
          <a:p>
            <a:pPr algn="l" marL="549718" indent="-274859" lvl="1">
              <a:lnSpc>
                <a:spcPts val="3564"/>
              </a:lnSpc>
              <a:buAutoNum type="arabicPeriod" startAt="1"/>
            </a:pPr>
            <a:r>
              <a:rPr lang="en-US" sz="2546">
                <a:solidFill>
                  <a:srgbClr val="FFFFFF"/>
                </a:solidFill>
                <a:latin typeface="Poppins"/>
              </a:rPr>
              <a:t>Docker Image Creation: Create Dockerfile for building Docker images. Define project dependencies, configurations, and commands for containerized deployment and scalability.</a:t>
            </a:r>
          </a:p>
          <a:p>
            <a:pPr algn="l">
              <a:lnSpc>
                <a:spcPts val="3564"/>
              </a:lnSpc>
            </a:pPr>
          </a:p>
          <a:p>
            <a:pPr algn="l">
              <a:lnSpc>
                <a:spcPts val="3564"/>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grpSp>
        <p:nvGrpSpPr>
          <p:cNvPr name="Group 3" id="3"/>
          <p:cNvGrpSpPr/>
          <p:nvPr/>
        </p:nvGrpSpPr>
        <p:grpSpPr>
          <a:xfrm rot="0">
            <a:off x="4172633" y="2204618"/>
            <a:ext cx="1941735" cy="616309"/>
            <a:chOff x="0" y="0"/>
            <a:chExt cx="1280399" cy="406400"/>
          </a:xfrm>
        </p:grpSpPr>
        <p:sp>
          <p:nvSpPr>
            <p:cNvPr name="Freeform 4" id="4"/>
            <p:cNvSpPr/>
            <p:nvPr/>
          </p:nvSpPr>
          <p:spPr>
            <a:xfrm flipH="false" flipV="false" rot="0">
              <a:off x="0" y="0"/>
              <a:ext cx="1280399" cy="406400"/>
            </a:xfrm>
            <a:custGeom>
              <a:avLst/>
              <a:gdLst/>
              <a:ahLst/>
              <a:cxnLst/>
              <a:rect r="r" b="b" t="t" l="l"/>
              <a:pathLst>
                <a:path h="406400" w="1280399">
                  <a:moveTo>
                    <a:pt x="1077199" y="0"/>
                  </a:moveTo>
                  <a:cubicBezTo>
                    <a:pt x="1189423" y="0"/>
                    <a:pt x="1280399" y="90976"/>
                    <a:pt x="1280399" y="203200"/>
                  </a:cubicBezTo>
                  <a:cubicBezTo>
                    <a:pt x="1280399" y="315424"/>
                    <a:pt x="1189423" y="406400"/>
                    <a:pt x="1077199"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5" id="5"/>
            <p:cNvSpPr txBox="true"/>
            <p:nvPr/>
          </p:nvSpPr>
          <p:spPr>
            <a:xfrm>
              <a:off x="0" y="-47625"/>
              <a:ext cx="1280399" cy="454025"/>
            </a:xfrm>
            <a:prstGeom prst="rect">
              <a:avLst/>
            </a:prstGeom>
          </p:spPr>
          <p:txBody>
            <a:bodyPr anchor="ctr" rtlCol="false" tIns="50800" lIns="50800" bIns="50800" rIns="50800"/>
            <a:lstStyle/>
            <a:p>
              <a:pPr algn="ctr">
                <a:lnSpc>
                  <a:spcPts val="3500"/>
                </a:lnSpc>
              </a:pPr>
            </a:p>
          </p:txBody>
        </p:sp>
      </p:grpSp>
      <p:sp>
        <p:nvSpPr>
          <p:cNvPr name="AutoShape 6" id="6"/>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grpSp>
        <p:nvGrpSpPr>
          <p:cNvPr name="Group 12" id="12"/>
          <p:cNvGrpSpPr/>
          <p:nvPr/>
        </p:nvGrpSpPr>
        <p:grpSpPr>
          <a:xfrm rot="0">
            <a:off x="1790638" y="9535225"/>
            <a:ext cx="1581115" cy="479795"/>
            <a:chOff x="0" y="0"/>
            <a:chExt cx="2108154" cy="639726"/>
          </a:xfrm>
        </p:grpSpPr>
        <p:sp>
          <p:nvSpPr>
            <p:cNvPr name="Freeform 13" id="13"/>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16" id="16"/>
          <p:cNvSpPr/>
          <p:nvPr/>
        </p:nvSpPr>
        <p:spPr>
          <a:xfrm>
            <a:off x="4379503" y="2493723"/>
            <a:ext cx="1525698" cy="19050"/>
          </a:xfrm>
          <a:prstGeom prst="line">
            <a:avLst/>
          </a:prstGeom>
          <a:ln cap="flat" w="38100">
            <a:solidFill>
              <a:srgbClr val="D8CAFF"/>
            </a:solidFill>
            <a:prstDash val="solid"/>
            <a:headEnd type="none" len="sm" w="sm"/>
            <a:tailEnd type="arrow" len="sm" w="med"/>
          </a:ln>
        </p:spPr>
      </p:sp>
      <p:sp>
        <p:nvSpPr>
          <p:cNvPr name="TextBox 17" id="17"/>
          <p:cNvSpPr txBox="true"/>
          <p:nvPr/>
        </p:nvSpPr>
        <p:spPr>
          <a:xfrm rot="0">
            <a:off x="5022644" y="1057275"/>
            <a:ext cx="8334782" cy="1488878"/>
          </a:xfrm>
          <a:prstGeom prst="rect">
            <a:avLst/>
          </a:prstGeom>
        </p:spPr>
        <p:txBody>
          <a:bodyPr anchor="t" rtlCol="false" tIns="0" lIns="0" bIns="0" rIns="0">
            <a:spAutoFit/>
          </a:bodyPr>
          <a:lstStyle/>
          <a:p>
            <a:pPr algn="ctr" marL="0" indent="0" lvl="0">
              <a:lnSpc>
                <a:spcPts val="10687"/>
              </a:lnSpc>
              <a:spcBef>
                <a:spcPct val="0"/>
              </a:spcBef>
            </a:pPr>
            <a:r>
              <a:rPr lang="en-US" sz="9988" u="none">
                <a:solidFill>
                  <a:srgbClr val="EEECDE"/>
                </a:solidFill>
                <a:latin typeface="Poppins Semi-Bold"/>
              </a:rPr>
              <a:t>Project </a:t>
            </a:r>
          </a:p>
        </p:txBody>
      </p:sp>
      <p:sp>
        <p:nvSpPr>
          <p:cNvPr name="TextBox 18" id="18"/>
          <p:cNvSpPr txBox="true"/>
          <p:nvPr/>
        </p:nvSpPr>
        <p:spPr>
          <a:xfrm rot="0">
            <a:off x="8879708" y="2531823"/>
            <a:ext cx="8019801" cy="1488878"/>
          </a:xfrm>
          <a:prstGeom prst="rect">
            <a:avLst/>
          </a:prstGeom>
        </p:spPr>
        <p:txBody>
          <a:bodyPr anchor="t" rtlCol="false" tIns="0" lIns="0" bIns="0" rIns="0">
            <a:spAutoFit/>
          </a:bodyPr>
          <a:lstStyle/>
          <a:p>
            <a:pPr algn="l" marL="0" indent="0" lvl="0">
              <a:lnSpc>
                <a:spcPts val="10687"/>
              </a:lnSpc>
              <a:spcBef>
                <a:spcPct val="0"/>
              </a:spcBef>
            </a:pPr>
            <a:r>
              <a:rPr lang="en-US" sz="9988">
                <a:solidFill>
                  <a:srgbClr val="EEECDE"/>
                </a:solidFill>
                <a:latin typeface="Poppins Medium"/>
              </a:rPr>
              <a:t>conclusion</a:t>
            </a:r>
          </a:p>
        </p:txBody>
      </p:sp>
      <p:sp>
        <p:nvSpPr>
          <p:cNvPr name="Freeform 19" id="19"/>
          <p:cNvSpPr/>
          <p:nvPr/>
        </p:nvSpPr>
        <p:spPr>
          <a:xfrm flipH="false" flipV="false" rot="0">
            <a:off x="-3086100" y="-531965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alphaModFix amt="37000"/>
            </a:blip>
            <a:stretch>
              <a:fillRect l="0" t="0" r="0" b="0"/>
            </a:stretch>
          </a:blipFill>
        </p:spPr>
      </p:sp>
      <p:sp>
        <p:nvSpPr>
          <p:cNvPr name="Freeform 20" id="20"/>
          <p:cNvSpPr/>
          <p:nvPr/>
        </p:nvSpPr>
        <p:spPr>
          <a:xfrm flipH="false" flipV="false" rot="0">
            <a:off x="16899509" y="2546153"/>
            <a:ext cx="3766622" cy="3766622"/>
          </a:xfrm>
          <a:custGeom>
            <a:avLst/>
            <a:gdLst/>
            <a:ahLst/>
            <a:cxnLst/>
            <a:rect r="r" b="b" t="t" l="l"/>
            <a:pathLst>
              <a:path h="3766622" w="3766622">
                <a:moveTo>
                  <a:pt x="0" y="0"/>
                </a:moveTo>
                <a:lnTo>
                  <a:pt x="3766622" y="0"/>
                </a:lnTo>
                <a:lnTo>
                  <a:pt x="3766622" y="3766622"/>
                </a:lnTo>
                <a:lnTo>
                  <a:pt x="0" y="3766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879460" y="1395077"/>
            <a:ext cx="1151075" cy="1151075"/>
          </a:xfrm>
          <a:custGeom>
            <a:avLst/>
            <a:gdLst/>
            <a:ahLst/>
            <a:cxnLst/>
            <a:rect r="r" b="b" t="t" l="l"/>
            <a:pathLst>
              <a:path h="1151075" w="1151075">
                <a:moveTo>
                  <a:pt x="0" y="0"/>
                </a:moveTo>
                <a:lnTo>
                  <a:pt x="1151076" y="0"/>
                </a:lnTo>
                <a:lnTo>
                  <a:pt x="1151076" y="1151076"/>
                </a:lnTo>
                <a:lnTo>
                  <a:pt x="0" y="11510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4215658" y="0"/>
            <a:ext cx="4319195" cy="1675034"/>
          </a:xfrm>
          <a:custGeom>
            <a:avLst/>
            <a:gdLst/>
            <a:ahLst/>
            <a:cxnLst/>
            <a:rect r="r" b="b" t="t" l="l"/>
            <a:pathLst>
              <a:path h="1675034" w="4319195">
                <a:moveTo>
                  <a:pt x="0" y="0"/>
                </a:moveTo>
                <a:lnTo>
                  <a:pt x="4319195" y="0"/>
                </a:lnTo>
                <a:lnTo>
                  <a:pt x="4319195" y="1675034"/>
                </a:lnTo>
                <a:lnTo>
                  <a:pt x="0" y="1675034"/>
                </a:lnTo>
                <a:lnTo>
                  <a:pt x="0" y="0"/>
                </a:lnTo>
                <a:close/>
              </a:path>
            </a:pathLst>
          </a:custGeom>
          <a:blipFill>
            <a:blip r:embed="rId9"/>
            <a:stretch>
              <a:fillRect l="0" t="0" r="0" b="0"/>
            </a:stretch>
          </a:blipFill>
        </p:spPr>
      </p:sp>
      <p:sp>
        <p:nvSpPr>
          <p:cNvPr name="TextBox 23" id="23"/>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16</a:t>
            </a:r>
          </a:p>
        </p:txBody>
      </p:sp>
      <p:sp>
        <p:nvSpPr>
          <p:cNvPr name="TextBox 24" id="24"/>
          <p:cNvSpPr txBox="true"/>
          <p:nvPr/>
        </p:nvSpPr>
        <p:spPr>
          <a:xfrm rot="0">
            <a:off x="1912744" y="4891141"/>
            <a:ext cx="14462511" cy="2613025"/>
          </a:xfrm>
          <a:prstGeom prst="rect">
            <a:avLst/>
          </a:prstGeom>
        </p:spPr>
        <p:txBody>
          <a:bodyPr anchor="t" rtlCol="false" tIns="0" lIns="0" bIns="0" rIns="0">
            <a:spAutoFit/>
          </a:bodyPr>
          <a:lstStyle/>
          <a:p>
            <a:pPr algn="ctr">
              <a:lnSpc>
                <a:spcPts val="3500"/>
              </a:lnSpc>
              <a:spcBef>
                <a:spcPct val="0"/>
              </a:spcBef>
            </a:pPr>
            <a:r>
              <a:rPr lang="en-US" sz="2500" spc="175">
                <a:solidFill>
                  <a:srgbClr val="EEECDE"/>
                </a:solidFill>
                <a:latin typeface="Now Medium"/>
              </a:rPr>
              <a:t>COLLABORATING ON GITHUB EMPOWERS TEAMS TO DEVELOP PROJECTS EFFICIENTLY AND EFFECTIVELY. BY LEVERAGING FEATURES SUCH AS REPOSITORY CREATION, ACCESS PERMISSIONS, PULL REQUESTS, AND ISSUE TRACKING, COLLABORATORS CAN SEAMLESSLY CONTRIBUTE TO THE PROJECT'S SUCCESS, FOSTERING INNOVATION AND COLLABORATION IN SOFTWARE DEVELOPMENT ENDEAVORS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TextBox 2" id="2"/>
          <p:cNvSpPr txBox="true"/>
          <p:nvPr/>
        </p:nvSpPr>
        <p:spPr>
          <a:xfrm rot="0">
            <a:off x="5646834" y="3619170"/>
            <a:ext cx="7353632" cy="2078554"/>
          </a:xfrm>
          <a:prstGeom prst="rect">
            <a:avLst/>
          </a:prstGeom>
        </p:spPr>
        <p:txBody>
          <a:bodyPr anchor="t" rtlCol="false" tIns="0" lIns="0" bIns="0" rIns="0">
            <a:spAutoFit/>
          </a:bodyPr>
          <a:lstStyle/>
          <a:p>
            <a:pPr algn="ctr">
              <a:lnSpc>
                <a:spcPts val="17005"/>
              </a:lnSpc>
              <a:spcBef>
                <a:spcPct val="0"/>
              </a:spcBef>
            </a:pPr>
            <a:r>
              <a:rPr lang="en-US" sz="12146" spc="850">
                <a:solidFill>
                  <a:srgbClr val="FFFFFF"/>
                </a:solidFill>
                <a:latin typeface="Distillery Display"/>
              </a:rPr>
              <a:t>THANK YOU</a:t>
            </a:r>
          </a:p>
        </p:txBody>
      </p:sp>
      <p:sp>
        <p:nvSpPr>
          <p:cNvPr name="Freeform 3" id="3"/>
          <p:cNvSpPr/>
          <p:nvPr/>
        </p:nvSpPr>
        <p:spPr>
          <a:xfrm flipH="false" flipV="false" rot="0">
            <a:off x="13708498" y="191183"/>
            <a:ext cx="4319195" cy="1675034"/>
          </a:xfrm>
          <a:custGeom>
            <a:avLst/>
            <a:gdLst/>
            <a:ahLst/>
            <a:cxnLst/>
            <a:rect r="r" b="b" t="t" l="l"/>
            <a:pathLst>
              <a:path h="1675034" w="4319195">
                <a:moveTo>
                  <a:pt x="0" y="0"/>
                </a:moveTo>
                <a:lnTo>
                  <a:pt x="4319195" y="0"/>
                </a:lnTo>
                <a:lnTo>
                  <a:pt x="4319195" y="1675034"/>
                </a:lnTo>
                <a:lnTo>
                  <a:pt x="0" y="1675034"/>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grpSp>
        <p:nvGrpSpPr>
          <p:cNvPr name="Group 2" id="2"/>
          <p:cNvGrpSpPr/>
          <p:nvPr/>
        </p:nvGrpSpPr>
        <p:grpSpPr>
          <a:xfrm rot="0">
            <a:off x="-4066985" y="-4752506"/>
            <a:ext cx="9842707" cy="9842707"/>
            <a:chOff x="0" y="0"/>
            <a:chExt cx="13123609" cy="13123609"/>
          </a:xfrm>
        </p:grpSpPr>
        <p:sp>
          <p:nvSpPr>
            <p:cNvPr name="Freeform 3" id="3"/>
            <p:cNvSpPr/>
            <p:nvPr/>
          </p:nvSpPr>
          <p:spPr>
            <a:xfrm flipH="false" flipV="false" rot="0">
              <a:off x="0" y="0"/>
              <a:ext cx="13123672" cy="13123672"/>
            </a:xfrm>
            <a:custGeom>
              <a:avLst/>
              <a:gdLst/>
              <a:ahLst/>
              <a:cxnLst/>
              <a:rect r="r" b="b" t="t" l="l"/>
              <a:pathLst>
                <a:path h="13123672" w="13123672">
                  <a:moveTo>
                    <a:pt x="0" y="0"/>
                  </a:moveTo>
                  <a:lnTo>
                    <a:pt x="13123672" y="0"/>
                  </a:lnTo>
                  <a:lnTo>
                    <a:pt x="13123672" y="13123672"/>
                  </a:lnTo>
                  <a:lnTo>
                    <a:pt x="0" y="13123672"/>
                  </a:lnTo>
                  <a:lnTo>
                    <a:pt x="0" y="0"/>
                  </a:lnTo>
                  <a:close/>
                </a:path>
              </a:pathLst>
            </a:custGeom>
            <a:blipFill>
              <a:blip r:embed="rId2"/>
              <a:stretch>
                <a:fillRect l="0" t="0" r="0" b="0"/>
              </a:stretch>
            </a:blipFill>
          </p:spPr>
        </p:sp>
      </p:grpSp>
      <p:grpSp>
        <p:nvGrpSpPr>
          <p:cNvPr name="Group 4" id="4"/>
          <p:cNvGrpSpPr/>
          <p:nvPr/>
        </p:nvGrpSpPr>
        <p:grpSpPr>
          <a:xfrm rot="0">
            <a:off x="-367746" y="-2182666"/>
            <a:ext cx="19273136" cy="12476458"/>
            <a:chOff x="0" y="0"/>
            <a:chExt cx="25697515" cy="16635277"/>
          </a:xfrm>
        </p:grpSpPr>
        <p:sp>
          <p:nvSpPr>
            <p:cNvPr name="Freeform 5" id="5"/>
            <p:cNvSpPr/>
            <p:nvPr/>
          </p:nvSpPr>
          <p:spPr>
            <a:xfrm flipH="false" flipV="false" rot="0">
              <a:off x="0" y="0"/>
              <a:ext cx="25697562" cy="16635222"/>
            </a:xfrm>
            <a:custGeom>
              <a:avLst/>
              <a:gdLst/>
              <a:ahLst/>
              <a:cxnLst/>
              <a:rect r="r" b="b" t="t" l="l"/>
              <a:pathLst>
                <a:path h="16635222" w="25697562">
                  <a:moveTo>
                    <a:pt x="0" y="0"/>
                  </a:moveTo>
                  <a:lnTo>
                    <a:pt x="25697562" y="0"/>
                  </a:lnTo>
                  <a:lnTo>
                    <a:pt x="25697562" y="16635222"/>
                  </a:lnTo>
                  <a:lnTo>
                    <a:pt x="0" y="16635222"/>
                  </a:lnTo>
                  <a:lnTo>
                    <a:pt x="0" y="0"/>
                  </a:lnTo>
                  <a:close/>
                </a:path>
              </a:pathLst>
            </a:custGeom>
            <a:solidFill>
              <a:srgbClr val="331959"/>
            </a:solidFill>
            <a:ln w="12700">
              <a:solidFill>
                <a:srgbClr val="000000"/>
              </a:solidFill>
            </a:ln>
          </p:spPr>
        </p:sp>
      </p:grpSp>
      <p:grpSp>
        <p:nvGrpSpPr>
          <p:cNvPr name="Group 6" id="6"/>
          <p:cNvGrpSpPr/>
          <p:nvPr/>
        </p:nvGrpSpPr>
        <p:grpSpPr>
          <a:xfrm rot="0">
            <a:off x="1523665" y="2992433"/>
            <a:ext cx="4899710" cy="1049311"/>
            <a:chOff x="0" y="0"/>
            <a:chExt cx="6532947" cy="1399081"/>
          </a:xfrm>
        </p:grpSpPr>
        <p:sp>
          <p:nvSpPr>
            <p:cNvPr name="Freeform 7" id="7"/>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8" id="8"/>
          <p:cNvGrpSpPr/>
          <p:nvPr/>
        </p:nvGrpSpPr>
        <p:grpSpPr>
          <a:xfrm rot="0">
            <a:off x="1523665" y="4547186"/>
            <a:ext cx="4899710" cy="1049311"/>
            <a:chOff x="0" y="0"/>
            <a:chExt cx="6532947" cy="1399081"/>
          </a:xfrm>
        </p:grpSpPr>
        <p:sp>
          <p:nvSpPr>
            <p:cNvPr name="Freeform 9" id="9"/>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10" id="10"/>
          <p:cNvGrpSpPr/>
          <p:nvPr/>
        </p:nvGrpSpPr>
        <p:grpSpPr>
          <a:xfrm rot="0">
            <a:off x="1523665" y="6101326"/>
            <a:ext cx="4899710" cy="1049311"/>
            <a:chOff x="0" y="0"/>
            <a:chExt cx="6532947" cy="1399081"/>
          </a:xfrm>
        </p:grpSpPr>
        <p:sp>
          <p:nvSpPr>
            <p:cNvPr name="Freeform 11" id="11"/>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12" id="12"/>
          <p:cNvGrpSpPr/>
          <p:nvPr/>
        </p:nvGrpSpPr>
        <p:grpSpPr>
          <a:xfrm rot="0">
            <a:off x="1523665" y="7655462"/>
            <a:ext cx="4899710" cy="1049311"/>
            <a:chOff x="0" y="0"/>
            <a:chExt cx="6532947" cy="1399081"/>
          </a:xfrm>
        </p:grpSpPr>
        <p:sp>
          <p:nvSpPr>
            <p:cNvPr name="Freeform 13" id="13"/>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14" id="14"/>
          <p:cNvGrpSpPr/>
          <p:nvPr/>
        </p:nvGrpSpPr>
        <p:grpSpPr>
          <a:xfrm rot="0">
            <a:off x="8556302" y="4770286"/>
            <a:ext cx="12715841" cy="12715841"/>
            <a:chOff x="0" y="0"/>
            <a:chExt cx="16954455" cy="16954455"/>
          </a:xfrm>
        </p:grpSpPr>
        <p:sp>
          <p:nvSpPr>
            <p:cNvPr name="Freeform 15" id="15"/>
            <p:cNvSpPr/>
            <p:nvPr/>
          </p:nvSpPr>
          <p:spPr>
            <a:xfrm flipH="false" flipV="false" rot="0">
              <a:off x="0" y="0"/>
              <a:ext cx="16954500" cy="16954500"/>
            </a:xfrm>
            <a:custGeom>
              <a:avLst/>
              <a:gdLst/>
              <a:ahLst/>
              <a:cxnLst/>
              <a:rect r="r" b="b" t="t" l="l"/>
              <a:pathLst>
                <a:path h="16954500" w="16954500">
                  <a:moveTo>
                    <a:pt x="0" y="0"/>
                  </a:moveTo>
                  <a:lnTo>
                    <a:pt x="16954500" y="0"/>
                  </a:lnTo>
                  <a:lnTo>
                    <a:pt x="16954500" y="16954500"/>
                  </a:lnTo>
                  <a:lnTo>
                    <a:pt x="0" y="16954500"/>
                  </a:lnTo>
                  <a:lnTo>
                    <a:pt x="0" y="0"/>
                  </a:lnTo>
                  <a:close/>
                </a:path>
              </a:pathLst>
            </a:custGeom>
            <a:blipFill>
              <a:blip r:embed="rId2"/>
              <a:stretch>
                <a:fillRect l="0" t="0" r="0" b="0"/>
              </a:stretch>
            </a:blipFill>
          </p:spPr>
        </p:sp>
      </p:grpSp>
      <p:sp>
        <p:nvSpPr>
          <p:cNvPr name="Freeform 16" id="16"/>
          <p:cNvSpPr/>
          <p:nvPr/>
        </p:nvSpPr>
        <p:spPr>
          <a:xfrm flipH="false" flipV="false" rot="0">
            <a:off x="16619806" y="7974482"/>
            <a:ext cx="3336389" cy="1321918"/>
          </a:xfrm>
          <a:custGeom>
            <a:avLst/>
            <a:gdLst/>
            <a:ahLst/>
            <a:cxnLst/>
            <a:rect r="r" b="b" t="t" l="l"/>
            <a:pathLst>
              <a:path h="1321918" w="3336389">
                <a:moveTo>
                  <a:pt x="0" y="0"/>
                </a:moveTo>
                <a:lnTo>
                  <a:pt x="3336389" y="0"/>
                </a:lnTo>
                <a:lnTo>
                  <a:pt x="3336389" y="1321918"/>
                </a:lnTo>
                <a:lnTo>
                  <a:pt x="0" y="1321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3871618" y="8441282"/>
            <a:ext cx="3890180" cy="622230"/>
          </a:xfrm>
          <a:prstGeom prst="rect">
            <a:avLst/>
          </a:prstGeom>
        </p:spPr>
        <p:txBody>
          <a:bodyPr anchor="t" rtlCol="false" tIns="0" lIns="0" bIns="0" rIns="0">
            <a:spAutoFit/>
          </a:bodyPr>
          <a:lstStyle/>
          <a:p>
            <a:pPr algn="r">
              <a:lnSpc>
                <a:spcPts val="4521"/>
              </a:lnSpc>
            </a:pPr>
            <a:r>
              <a:rPr lang="en-US" sz="4226">
                <a:solidFill>
                  <a:srgbClr val="EEECDE"/>
                </a:solidFill>
                <a:latin typeface="Poppins"/>
              </a:rPr>
              <a:t>02</a:t>
            </a:r>
          </a:p>
        </p:txBody>
      </p:sp>
      <p:sp>
        <p:nvSpPr>
          <p:cNvPr name="TextBox 18" id="18"/>
          <p:cNvSpPr txBox="true"/>
          <p:nvPr/>
        </p:nvSpPr>
        <p:spPr>
          <a:xfrm rot="0">
            <a:off x="7493003" y="4907940"/>
            <a:ext cx="674714"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06</a:t>
            </a:r>
          </a:p>
        </p:txBody>
      </p:sp>
      <p:grpSp>
        <p:nvGrpSpPr>
          <p:cNvPr name="Group 19" id="19"/>
          <p:cNvGrpSpPr/>
          <p:nvPr/>
        </p:nvGrpSpPr>
        <p:grpSpPr>
          <a:xfrm rot="0">
            <a:off x="6994016" y="3006252"/>
            <a:ext cx="4899710" cy="1049311"/>
            <a:chOff x="0" y="0"/>
            <a:chExt cx="6532947" cy="1399081"/>
          </a:xfrm>
        </p:grpSpPr>
        <p:sp>
          <p:nvSpPr>
            <p:cNvPr name="Freeform 20" id="20"/>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21" id="21"/>
          <p:cNvGrpSpPr/>
          <p:nvPr/>
        </p:nvGrpSpPr>
        <p:grpSpPr>
          <a:xfrm rot="0">
            <a:off x="6994016" y="6087502"/>
            <a:ext cx="4899710" cy="1049311"/>
            <a:chOff x="0" y="0"/>
            <a:chExt cx="6532947" cy="1399081"/>
          </a:xfrm>
        </p:grpSpPr>
        <p:sp>
          <p:nvSpPr>
            <p:cNvPr name="Freeform 22" id="22"/>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23" id="23"/>
          <p:cNvGrpSpPr/>
          <p:nvPr/>
        </p:nvGrpSpPr>
        <p:grpSpPr>
          <a:xfrm rot="0">
            <a:off x="6994016" y="4560392"/>
            <a:ext cx="4899710" cy="1049311"/>
            <a:chOff x="0" y="0"/>
            <a:chExt cx="6532947" cy="1399081"/>
          </a:xfrm>
        </p:grpSpPr>
        <p:sp>
          <p:nvSpPr>
            <p:cNvPr name="Freeform 24" id="24"/>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25" id="25"/>
          <p:cNvGrpSpPr/>
          <p:nvPr/>
        </p:nvGrpSpPr>
        <p:grpSpPr>
          <a:xfrm rot="0">
            <a:off x="6994016" y="7641643"/>
            <a:ext cx="4899710" cy="1049311"/>
            <a:chOff x="0" y="0"/>
            <a:chExt cx="6532947" cy="1399081"/>
          </a:xfrm>
        </p:grpSpPr>
        <p:sp>
          <p:nvSpPr>
            <p:cNvPr name="Freeform 26" id="26"/>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27" id="27"/>
          <p:cNvGrpSpPr/>
          <p:nvPr/>
        </p:nvGrpSpPr>
        <p:grpSpPr>
          <a:xfrm rot="0">
            <a:off x="12464367" y="3006252"/>
            <a:ext cx="4899710" cy="1049311"/>
            <a:chOff x="0" y="0"/>
            <a:chExt cx="6532947" cy="1399081"/>
          </a:xfrm>
        </p:grpSpPr>
        <p:sp>
          <p:nvSpPr>
            <p:cNvPr name="Freeform 28" id="28"/>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29" id="29"/>
          <p:cNvGrpSpPr/>
          <p:nvPr/>
        </p:nvGrpSpPr>
        <p:grpSpPr>
          <a:xfrm rot="0">
            <a:off x="12464367" y="6087502"/>
            <a:ext cx="4899710" cy="1049311"/>
            <a:chOff x="0" y="0"/>
            <a:chExt cx="6532947" cy="1399081"/>
          </a:xfrm>
        </p:grpSpPr>
        <p:sp>
          <p:nvSpPr>
            <p:cNvPr name="Freeform 30" id="30"/>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31" id="31"/>
          <p:cNvGrpSpPr/>
          <p:nvPr/>
        </p:nvGrpSpPr>
        <p:grpSpPr>
          <a:xfrm rot="0">
            <a:off x="12464367" y="4560392"/>
            <a:ext cx="4899710" cy="1049311"/>
            <a:chOff x="0" y="0"/>
            <a:chExt cx="6532947" cy="1399081"/>
          </a:xfrm>
        </p:grpSpPr>
        <p:sp>
          <p:nvSpPr>
            <p:cNvPr name="Freeform 32" id="32"/>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grpSp>
        <p:nvGrpSpPr>
          <p:cNvPr name="Group 33" id="33"/>
          <p:cNvGrpSpPr/>
          <p:nvPr/>
        </p:nvGrpSpPr>
        <p:grpSpPr>
          <a:xfrm rot="0">
            <a:off x="1790638" y="9535225"/>
            <a:ext cx="479795" cy="479795"/>
            <a:chOff x="0" y="0"/>
            <a:chExt cx="639727" cy="639727"/>
          </a:xfrm>
        </p:grpSpPr>
        <p:sp>
          <p:nvSpPr>
            <p:cNvPr name="Freeform 34" id="34"/>
            <p:cNvSpPr/>
            <p:nvPr/>
          </p:nvSpPr>
          <p:spPr>
            <a:xfrm flipH="false" flipV="false" rot="0">
              <a:off x="0" y="0"/>
              <a:ext cx="639699" cy="639699"/>
            </a:xfrm>
            <a:custGeom>
              <a:avLst/>
              <a:gdLst/>
              <a:ahLst/>
              <a:cxnLst/>
              <a:rect r="r" b="b" t="t" l="l"/>
              <a:pathLst>
                <a:path h="639699" w="639699">
                  <a:moveTo>
                    <a:pt x="0" y="0"/>
                  </a:moveTo>
                  <a:lnTo>
                    <a:pt x="639699" y="0"/>
                  </a:lnTo>
                  <a:lnTo>
                    <a:pt x="639699" y="639699"/>
                  </a:lnTo>
                  <a:lnTo>
                    <a:pt x="0" y="639699"/>
                  </a:lnTo>
                  <a:lnTo>
                    <a:pt x="0" y="0"/>
                  </a:lnTo>
                  <a:close/>
                </a:path>
              </a:pathLst>
            </a:custGeom>
            <a:blipFill>
              <a:blip r:embed="rId6"/>
              <a:stretch>
                <a:fillRect l="0" t="0" r="-4" b="-4"/>
              </a:stretch>
            </a:blipFill>
          </p:spPr>
        </p:sp>
      </p:grpSp>
      <p:grpSp>
        <p:nvGrpSpPr>
          <p:cNvPr name="Group 35" id="35"/>
          <p:cNvGrpSpPr/>
          <p:nvPr/>
        </p:nvGrpSpPr>
        <p:grpSpPr>
          <a:xfrm rot="0">
            <a:off x="2341298" y="9535225"/>
            <a:ext cx="479795" cy="479795"/>
            <a:chOff x="0" y="0"/>
            <a:chExt cx="639727" cy="639727"/>
          </a:xfrm>
        </p:grpSpPr>
        <p:sp>
          <p:nvSpPr>
            <p:cNvPr name="Freeform 36" id="36"/>
            <p:cNvSpPr/>
            <p:nvPr/>
          </p:nvSpPr>
          <p:spPr>
            <a:xfrm flipH="false" flipV="false" rot="0">
              <a:off x="0" y="0"/>
              <a:ext cx="639699" cy="639699"/>
            </a:xfrm>
            <a:custGeom>
              <a:avLst/>
              <a:gdLst/>
              <a:ahLst/>
              <a:cxnLst/>
              <a:rect r="r" b="b" t="t" l="l"/>
              <a:pathLst>
                <a:path h="639699" w="639699">
                  <a:moveTo>
                    <a:pt x="0" y="0"/>
                  </a:moveTo>
                  <a:lnTo>
                    <a:pt x="639699" y="0"/>
                  </a:lnTo>
                  <a:lnTo>
                    <a:pt x="639699" y="639699"/>
                  </a:lnTo>
                  <a:lnTo>
                    <a:pt x="0" y="639699"/>
                  </a:lnTo>
                  <a:lnTo>
                    <a:pt x="0" y="0"/>
                  </a:lnTo>
                  <a:close/>
                </a:path>
              </a:pathLst>
            </a:custGeom>
            <a:blipFill>
              <a:blip r:embed="rId6"/>
              <a:stretch>
                <a:fillRect l="0" t="0" r="-4" b="-4"/>
              </a:stretch>
            </a:blipFill>
          </p:spPr>
        </p:sp>
      </p:grpSp>
      <p:grpSp>
        <p:nvGrpSpPr>
          <p:cNvPr name="Group 37" id="37"/>
          <p:cNvGrpSpPr/>
          <p:nvPr/>
        </p:nvGrpSpPr>
        <p:grpSpPr>
          <a:xfrm rot="0">
            <a:off x="2891959" y="9535225"/>
            <a:ext cx="479795" cy="479795"/>
            <a:chOff x="0" y="0"/>
            <a:chExt cx="639727" cy="639727"/>
          </a:xfrm>
        </p:grpSpPr>
        <p:sp>
          <p:nvSpPr>
            <p:cNvPr name="Freeform 38" id="38"/>
            <p:cNvSpPr/>
            <p:nvPr/>
          </p:nvSpPr>
          <p:spPr>
            <a:xfrm flipH="false" flipV="false" rot="0">
              <a:off x="0" y="0"/>
              <a:ext cx="639699" cy="639699"/>
            </a:xfrm>
            <a:custGeom>
              <a:avLst/>
              <a:gdLst/>
              <a:ahLst/>
              <a:cxnLst/>
              <a:rect r="r" b="b" t="t" l="l"/>
              <a:pathLst>
                <a:path h="639699" w="639699">
                  <a:moveTo>
                    <a:pt x="0" y="0"/>
                  </a:moveTo>
                  <a:lnTo>
                    <a:pt x="639699" y="0"/>
                  </a:lnTo>
                  <a:lnTo>
                    <a:pt x="639699" y="639699"/>
                  </a:lnTo>
                  <a:lnTo>
                    <a:pt x="0" y="639699"/>
                  </a:lnTo>
                  <a:lnTo>
                    <a:pt x="0" y="0"/>
                  </a:lnTo>
                  <a:close/>
                </a:path>
              </a:pathLst>
            </a:custGeom>
            <a:blipFill>
              <a:blip r:embed="rId6"/>
              <a:stretch>
                <a:fillRect l="0" t="0" r="-4" b="-4"/>
              </a:stretch>
            </a:blipFill>
          </p:spPr>
        </p:sp>
      </p:grpSp>
      <p:grpSp>
        <p:nvGrpSpPr>
          <p:cNvPr name="Group 39" id="39"/>
          <p:cNvGrpSpPr/>
          <p:nvPr/>
        </p:nvGrpSpPr>
        <p:grpSpPr>
          <a:xfrm rot="0">
            <a:off x="12401837" y="7588489"/>
            <a:ext cx="4899710" cy="1049311"/>
            <a:chOff x="0" y="0"/>
            <a:chExt cx="6532947" cy="1399081"/>
          </a:xfrm>
        </p:grpSpPr>
        <p:sp>
          <p:nvSpPr>
            <p:cNvPr name="Freeform 40" id="40"/>
            <p:cNvSpPr/>
            <p:nvPr/>
          </p:nvSpPr>
          <p:spPr>
            <a:xfrm flipH="false" flipV="false" rot="0">
              <a:off x="0" y="0"/>
              <a:ext cx="6533007" cy="1399032"/>
            </a:xfrm>
            <a:custGeom>
              <a:avLst/>
              <a:gdLst/>
              <a:ahLst/>
              <a:cxnLst/>
              <a:rect r="r" b="b" t="t" l="l"/>
              <a:pathLst>
                <a:path h="1399032" w="6533007">
                  <a:moveTo>
                    <a:pt x="0" y="0"/>
                  </a:moveTo>
                  <a:lnTo>
                    <a:pt x="6533007" y="0"/>
                  </a:lnTo>
                  <a:lnTo>
                    <a:pt x="6533007" y="1399032"/>
                  </a:lnTo>
                  <a:lnTo>
                    <a:pt x="0" y="1399032"/>
                  </a:lnTo>
                  <a:lnTo>
                    <a:pt x="0" y="0"/>
                  </a:lnTo>
                  <a:close/>
                </a:path>
              </a:pathLst>
            </a:custGeom>
            <a:blipFill>
              <a:blip r:embed="rId3"/>
              <a:stretch>
                <a:fillRect l="0" t="-197" r="0" b="-201"/>
              </a:stretch>
            </a:blipFill>
          </p:spPr>
        </p:sp>
      </p:grpSp>
      <p:sp>
        <p:nvSpPr>
          <p:cNvPr name="TextBox 41" id="41"/>
          <p:cNvSpPr txBox="true"/>
          <p:nvPr/>
        </p:nvSpPr>
        <p:spPr>
          <a:xfrm rot="0">
            <a:off x="2688642" y="4940703"/>
            <a:ext cx="3733874"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keys fetures using Tools</a:t>
            </a:r>
          </a:p>
        </p:txBody>
      </p:sp>
      <p:sp>
        <p:nvSpPr>
          <p:cNvPr name="TextBox 42" id="42"/>
          <p:cNvSpPr txBox="true"/>
          <p:nvPr/>
        </p:nvSpPr>
        <p:spPr>
          <a:xfrm rot="0">
            <a:off x="2869617" y="6505424"/>
            <a:ext cx="3026233"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shopsite target</a:t>
            </a:r>
          </a:p>
        </p:txBody>
      </p:sp>
      <p:sp>
        <p:nvSpPr>
          <p:cNvPr name="TextBox 43" id="43"/>
          <p:cNvSpPr txBox="true"/>
          <p:nvPr/>
        </p:nvSpPr>
        <p:spPr>
          <a:xfrm rot="0">
            <a:off x="1961094" y="3310020"/>
            <a:ext cx="543756" cy="509388"/>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01</a:t>
            </a:r>
          </a:p>
        </p:txBody>
      </p:sp>
      <p:sp>
        <p:nvSpPr>
          <p:cNvPr name="TextBox 44" id="44"/>
          <p:cNvSpPr txBox="true"/>
          <p:nvPr/>
        </p:nvSpPr>
        <p:spPr>
          <a:xfrm rot="0">
            <a:off x="1913097" y="4880914"/>
            <a:ext cx="639750"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02</a:t>
            </a:r>
          </a:p>
        </p:txBody>
      </p:sp>
      <p:sp>
        <p:nvSpPr>
          <p:cNvPr name="TextBox 45" id="45"/>
          <p:cNvSpPr txBox="true"/>
          <p:nvPr/>
        </p:nvSpPr>
        <p:spPr>
          <a:xfrm rot="0">
            <a:off x="1907762" y="6435054"/>
            <a:ext cx="650420"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03</a:t>
            </a:r>
          </a:p>
        </p:txBody>
      </p:sp>
      <p:sp>
        <p:nvSpPr>
          <p:cNvPr name="TextBox 46" id="46"/>
          <p:cNvSpPr txBox="true"/>
          <p:nvPr/>
        </p:nvSpPr>
        <p:spPr>
          <a:xfrm rot="0">
            <a:off x="2869617" y="8059560"/>
            <a:ext cx="3235074"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Team Member</a:t>
            </a:r>
          </a:p>
        </p:txBody>
      </p:sp>
      <p:sp>
        <p:nvSpPr>
          <p:cNvPr name="TextBox 47" id="47"/>
          <p:cNvSpPr txBox="true"/>
          <p:nvPr/>
        </p:nvSpPr>
        <p:spPr>
          <a:xfrm rot="0">
            <a:off x="1903427" y="7989190"/>
            <a:ext cx="659090"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04</a:t>
            </a:r>
          </a:p>
        </p:txBody>
      </p:sp>
      <p:sp>
        <p:nvSpPr>
          <p:cNvPr name="TextBox 48" id="48"/>
          <p:cNvSpPr txBox="true"/>
          <p:nvPr/>
        </p:nvSpPr>
        <p:spPr>
          <a:xfrm rot="0">
            <a:off x="2891959" y="3415497"/>
            <a:ext cx="2883763"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About Project</a:t>
            </a:r>
          </a:p>
        </p:txBody>
      </p:sp>
      <p:sp>
        <p:nvSpPr>
          <p:cNvPr name="TextBox 49" id="49"/>
          <p:cNvSpPr txBox="true"/>
          <p:nvPr/>
        </p:nvSpPr>
        <p:spPr>
          <a:xfrm rot="0">
            <a:off x="1523665" y="1017781"/>
            <a:ext cx="8085368" cy="1488897"/>
          </a:xfrm>
          <a:prstGeom prst="rect">
            <a:avLst/>
          </a:prstGeom>
        </p:spPr>
        <p:txBody>
          <a:bodyPr anchor="t" rtlCol="false" tIns="0" lIns="0" bIns="0" rIns="0">
            <a:spAutoFit/>
          </a:bodyPr>
          <a:lstStyle/>
          <a:p>
            <a:pPr algn="l">
              <a:lnSpc>
                <a:spcPts val="10686"/>
              </a:lnSpc>
            </a:pPr>
            <a:r>
              <a:rPr lang="en-US" sz="9988">
                <a:solidFill>
                  <a:srgbClr val="EEECDE"/>
                </a:solidFill>
                <a:latin typeface="Poppins Semi-Bold"/>
              </a:rPr>
              <a:t>Agenda</a:t>
            </a:r>
          </a:p>
        </p:txBody>
      </p:sp>
      <p:sp>
        <p:nvSpPr>
          <p:cNvPr name="TextBox 50" id="50"/>
          <p:cNvSpPr txBox="true"/>
          <p:nvPr/>
        </p:nvSpPr>
        <p:spPr>
          <a:xfrm rot="0">
            <a:off x="8339968" y="3410350"/>
            <a:ext cx="1757228"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Summery</a:t>
            </a:r>
          </a:p>
        </p:txBody>
      </p:sp>
      <p:sp>
        <p:nvSpPr>
          <p:cNvPr name="TextBox 51" id="51"/>
          <p:cNvSpPr txBox="true"/>
          <p:nvPr/>
        </p:nvSpPr>
        <p:spPr>
          <a:xfrm rot="0">
            <a:off x="8339968" y="6491600"/>
            <a:ext cx="3026233"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User Dashboard</a:t>
            </a:r>
          </a:p>
        </p:txBody>
      </p:sp>
      <p:sp>
        <p:nvSpPr>
          <p:cNvPr name="TextBox 52" id="52"/>
          <p:cNvSpPr txBox="true"/>
          <p:nvPr/>
        </p:nvSpPr>
        <p:spPr>
          <a:xfrm rot="0">
            <a:off x="8339968" y="4964490"/>
            <a:ext cx="3026233"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Admin DashBoard</a:t>
            </a:r>
          </a:p>
        </p:txBody>
      </p:sp>
      <p:sp>
        <p:nvSpPr>
          <p:cNvPr name="TextBox 53" id="53"/>
          <p:cNvSpPr txBox="true"/>
          <p:nvPr/>
        </p:nvSpPr>
        <p:spPr>
          <a:xfrm rot="0">
            <a:off x="8339968" y="8045741"/>
            <a:ext cx="3026233"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source code</a:t>
            </a:r>
          </a:p>
        </p:txBody>
      </p:sp>
      <p:sp>
        <p:nvSpPr>
          <p:cNvPr name="TextBox 54" id="54"/>
          <p:cNvSpPr txBox="true"/>
          <p:nvPr/>
        </p:nvSpPr>
        <p:spPr>
          <a:xfrm rot="0">
            <a:off x="7373445" y="3339980"/>
            <a:ext cx="659757"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05</a:t>
            </a:r>
          </a:p>
        </p:txBody>
      </p:sp>
      <p:sp>
        <p:nvSpPr>
          <p:cNvPr name="TextBox 55" id="55"/>
          <p:cNvSpPr txBox="true"/>
          <p:nvPr/>
        </p:nvSpPr>
        <p:spPr>
          <a:xfrm rot="0">
            <a:off x="7373445" y="6421231"/>
            <a:ext cx="659757"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07</a:t>
            </a:r>
          </a:p>
        </p:txBody>
      </p:sp>
      <p:sp>
        <p:nvSpPr>
          <p:cNvPr name="TextBox 56" id="56"/>
          <p:cNvSpPr txBox="true"/>
          <p:nvPr/>
        </p:nvSpPr>
        <p:spPr>
          <a:xfrm rot="0">
            <a:off x="7365966" y="7975371"/>
            <a:ext cx="674714"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08</a:t>
            </a:r>
          </a:p>
        </p:txBody>
      </p:sp>
      <p:sp>
        <p:nvSpPr>
          <p:cNvPr name="TextBox 57" id="57"/>
          <p:cNvSpPr txBox="true"/>
          <p:nvPr/>
        </p:nvSpPr>
        <p:spPr>
          <a:xfrm rot="0">
            <a:off x="13810320" y="3410350"/>
            <a:ext cx="3448980"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collaboration</a:t>
            </a:r>
          </a:p>
        </p:txBody>
      </p:sp>
      <p:sp>
        <p:nvSpPr>
          <p:cNvPr name="TextBox 58" id="58"/>
          <p:cNvSpPr txBox="true"/>
          <p:nvPr/>
        </p:nvSpPr>
        <p:spPr>
          <a:xfrm rot="0">
            <a:off x="13810320" y="4964490"/>
            <a:ext cx="3026233"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Contact Us</a:t>
            </a:r>
          </a:p>
        </p:txBody>
      </p:sp>
      <p:sp>
        <p:nvSpPr>
          <p:cNvPr name="TextBox 59" id="59"/>
          <p:cNvSpPr txBox="true"/>
          <p:nvPr/>
        </p:nvSpPr>
        <p:spPr>
          <a:xfrm rot="0">
            <a:off x="12537029" y="3339980"/>
            <a:ext cx="1273291"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09</a:t>
            </a:r>
          </a:p>
        </p:txBody>
      </p:sp>
      <p:sp>
        <p:nvSpPr>
          <p:cNvPr name="TextBox 60" id="60"/>
          <p:cNvSpPr txBox="true"/>
          <p:nvPr/>
        </p:nvSpPr>
        <p:spPr>
          <a:xfrm rot="0">
            <a:off x="12537029" y="4907940"/>
            <a:ext cx="1273291"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10</a:t>
            </a:r>
          </a:p>
        </p:txBody>
      </p:sp>
      <p:sp>
        <p:nvSpPr>
          <p:cNvPr name="TextBox 61" id="61"/>
          <p:cNvSpPr txBox="true"/>
          <p:nvPr/>
        </p:nvSpPr>
        <p:spPr>
          <a:xfrm rot="0">
            <a:off x="12843796" y="6421231"/>
            <a:ext cx="659757" cy="500074"/>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11</a:t>
            </a:r>
          </a:p>
        </p:txBody>
      </p:sp>
      <p:sp>
        <p:nvSpPr>
          <p:cNvPr name="TextBox 62" id="62"/>
          <p:cNvSpPr txBox="true"/>
          <p:nvPr/>
        </p:nvSpPr>
        <p:spPr>
          <a:xfrm rot="0">
            <a:off x="13810320" y="6491600"/>
            <a:ext cx="3951478"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Deployment</a:t>
            </a:r>
          </a:p>
        </p:txBody>
      </p:sp>
      <p:sp>
        <p:nvSpPr>
          <p:cNvPr name="TextBox 63" id="63"/>
          <p:cNvSpPr txBox="true"/>
          <p:nvPr/>
        </p:nvSpPr>
        <p:spPr>
          <a:xfrm rot="0">
            <a:off x="12836702" y="7872383"/>
            <a:ext cx="659757" cy="504952"/>
          </a:xfrm>
          <a:prstGeom prst="rect">
            <a:avLst/>
          </a:prstGeom>
        </p:spPr>
        <p:txBody>
          <a:bodyPr anchor="t" rtlCol="false" tIns="0" lIns="0" bIns="0" rIns="0">
            <a:spAutoFit/>
          </a:bodyPr>
          <a:lstStyle/>
          <a:p>
            <a:pPr algn="ctr">
              <a:lnSpc>
                <a:spcPts val="4202"/>
              </a:lnSpc>
            </a:pPr>
            <a:r>
              <a:rPr lang="en-US" sz="3926">
                <a:solidFill>
                  <a:srgbClr val="EEECDE"/>
                </a:solidFill>
                <a:latin typeface="Now Medium"/>
              </a:rPr>
              <a:t>12</a:t>
            </a:r>
          </a:p>
        </p:txBody>
      </p:sp>
      <p:sp>
        <p:nvSpPr>
          <p:cNvPr name="TextBox 64" id="64"/>
          <p:cNvSpPr txBox="true"/>
          <p:nvPr/>
        </p:nvSpPr>
        <p:spPr>
          <a:xfrm rot="0">
            <a:off x="13559071" y="7951090"/>
            <a:ext cx="3951478" cy="312898"/>
          </a:xfrm>
          <a:prstGeom prst="rect">
            <a:avLst/>
          </a:prstGeom>
        </p:spPr>
        <p:txBody>
          <a:bodyPr anchor="t" rtlCol="false" tIns="0" lIns="0" bIns="0" rIns="0">
            <a:spAutoFit/>
          </a:bodyPr>
          <a:lstStyle/>
          <a:p>
            <a:pPr algn="l">
              <a:lnSpc>
                <a:spcPts val="2644"/>
              </a:lnSpc>
            </a:pPr>
            <a:r>
              <a:rPr lang="en-US" sz="2471">
                <a:solidFill>
                  <a:srgbClr val="EEECDE"/>
                </a:solidFill>
                <a:latin typeface="Now"/>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21894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4">
              <a:extLst>
                <a:ext uri="{96DAC541-7B7A-43D3-8B79-37D633B846F1}">
                  <asvg:svgBlip xmlns:asvg="http://schemas.microsoft.com/office/drawing/2016/SVG/main" r:embed="rId5"/>
                </a:ext>
              </a:extLst>
            </a:blip>
            <a:stretch>
              <a:fillRect l="0" t="-54476" r="0" b="0"/>
            </a:stretch>
          </a:blipFill>
        </p:spPr>
      </p:sp>
      <p:sp>
        <p:nvSpPr>
          <p:cNvPr name="Freeform 4" id="4"/>
          <p:cNvSpPr/>
          <p:nvPr/>
        </p:nvSpPr>
        <p:spPr>
          <a:xfrm flipH="false" flipV="false" rot="0">
            <a:off x="1790638" y="-448627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069556" y="706122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alphaModFix amt="37000"/>
            </a:blip>
            <a:stretch>
              <a:fillRect l="0" t="0" r="0" b="0"/>
            </a:stretch>
          </a:blipFill>
        </p:spPr>
      </p:sp>
      <p:sp>
        <p:nvSpPr>
          <p:cNvPr name="Freeform 7" id="7"/>
          <p:cNvSpPr/>
          <p:nvPr/>
        </p:nvSpPr>
        <p:spPr>
          <a:xfrm flipH="false" flipV="false" rot="0">
            <a:off x="-4351660" y="-2077644"/>
            <a:ext cx="10519007" cy="10519007"/>
          </a:xfrm>
          <a:custGeom>
            <a:avLst/>
            <a:gdLst/>
            <a:ahLst/>
            <a:cxnLst/>
            <a:rect r="r" b="b" t="t" l="l"/>
            <a:pathLst>
              <a:path h="10519007" w="10519007">
                <a:moveTo>
                  <a:pt x="0" y="0"/>
                </a:moveTo>
                <a:lnTo>
                  <a:pt x="10519007" y="0"/>
                </a:lnTo>
                <a:lnTo>
                  <a:pt x="10519007" y="10519006"/>
                </a:lnTo>
                <a:lnTo>
                  <a:pt x="0" y="10519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6619806" y="8113145"/>
            <a:ext cx="3336389" cy="1183255"/>
            <a:chOff x="0" y="0"/>
            <a:chExt cx="1145914" cy="406400"/>
          </a:xfrm>
        </p:grpSpPr>
        <p:sp>
          <p:nvSpPr>
            <p:cNvPr name="Freeform 11" id="11"/>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2" id="12"/>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sp>
        <p:nvSpPr>
          <p:cNvPr name="Freeform 13" id="13"/>
          <p:cNvSpPr/>
          <p:nvPr/>
        </p:nvSpPr>
        <p:spPr>
          <a:xfrm flipH="false" flipV="false" rot="0">
            <a:off x="10341199" y="9775123"/>
            <a:ext cx="1728357" cy="1728357"/>
          </a:xfrm>
          <a:custGeom>
            <a:avLst/>
            <a:gdLst/>
            <a:ahLst/>
            <a:cxnLst/>
            <a:rect r="r" b="b" t="t" l="l"/>
            <a:pathLst>
              <a:path h="1728357" w="1728357">
                <a:moveTo>
                  <a:pt x="0" y="0"/>
                </a:moveTo>
                <a:lnTo>
                  <a:pt x="1728357" y="0"/>
                </a:lnTo>
                <a:lnTo>
                  <a:pt x="1728357" y="1728357"/>
                </a:lnTo>
                <a:lnTo>
                  <a:pt x="0" y="17283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true" flipV="false" rot="0">
            <a:off x="555561" y="424172"/>
            <a:ext cx="6526645" cy="8872227"/>
          </a:xfrm>
          <a:custGeom>
            <a:avLst/>
            <a:gdLst/>
            <a:ahLst/>
            <a:cxnLst/>
            <a:rect r="r" b="b" t="t" l="l"/>
            <a:pathLst>
              <a:path h="8872227" w="6526645">
                <a:moveTo>
                  <a:pt x="6526645" y="0"/>
                </a:moveTo>
                <a:lnTo>
                  <a:pt x="0" y="0"/>
                </a:lnTo>
                <a:lnTo>
                  <a:pt x="0" y="8872228"/>
                </a:lnTo>
                <a:lnTo>
                  <a:pt x="6526645" y="8872228"/>
                </a:lnTo>
                <a:lnTo>
                  <a:pt x="6526645" y="0"/>
                </a:lnTo>
                <a:close/>
              </a:path>
            </a:pathLst>
          </a:custGeom>
          <a:blipFill>
            <a:blip r:embed="rId9"/>
            <a:stretch>
              <a:fillRect l="0" t="0" r="0" b="-62569"/>
            </a:stretch>
          </a:blipFill>
        </p:spPr>
      </p:sp>
      <p:sp>
        <p:nvSpPr>
          <p:cNvPr name="Freeform 15" id="15"/>
          <p:cNvSpPr/>
          <p:nvPr/>
        </p:nvSpPr>
        <p:spPr>
          <a:xfrm flipH="false" flipV="false" rot="0">
            <a:off x="7878942" y="2098094"/>
            <a:ext cx="3657600" cy="412311"/>
          </a:xfrm>
          <a:custGeom>
            <a:avLst/>
            <a:gdLst/>
            <a:ahLst/>
            <a:cxnLst/>
            <a:rect r="r" b="b" t="t" l="l"/>
            <a:pathLst>
              <a:path h="412311" w="3657600">
                <a:moveTo>
                  <a:pt x="0" y="0"/>
                </a:moveTo>
                <a:lnTo>
                  <a:pt x="3657600" y="0"/>
                </a:lnTo>
                <a:lnTo>
                  <a:pt x="3657600" y="412311"/>
                </a:lnTo>
                <a:lnTo>
                  <a:pt x="0" y="4123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4217493" y="-4886"/>
            <a:ext cx="4319195" cy="1675034"/>
          </a:xfrm>
          <a:custGeom>
            <a:avLst/>
            <a:gdLst/>
            <a:ahLst/>
            <a:cxnLst/>
            <a:rect r="r" b="b" t="t" l="l"/>
            <a:pathLst>
              <a:path h="1675034" w="4319195">
                <a:moveTo>
                  <a:pt x="0" y="0"/>
                </a:moveTo>
                <a:lnTo>
                  <a:pt x="4319195" y="0"/>
                </a:lnTo>
                <a:lnTo>
                  <a:pt x="4319195" y="1675035"/>
                </a:lnTo>
                <a:lnTo>
                  <a:pt x="0" y="1675035"/>
                </a:lnTo>
                <a:lnTo>
                  <a:pt x="0" y="0"/>
                </a:lnTo>
                <a:close/>
              </a:path>
            </a:pathLst>
          </a:custGeom>
          <a:blipFill>
            <a:blip r:embed="rId12"/>
            <a:stretch>
              <a:fillRect l="0" t="0" r="0" b="0"/>
            </a:stretch>
          </a:blipFill>
        </p:spPr>
      </p:sp>
      <p:sp>
        <p:nvSpPr>
          <p:cNvPr name="TextBox 17" id="17"/>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03</a:t>
            </a:r>
          </a:p>
        </p:txBody>
      </p:sp>
      <p:sp>
        <p:nvSpPr>
          <p:cNvPr name="TextBox 18" id="18"/>
          <p:cNvSpPr txBox="true"/>
          <p:nvPr/>
        </p:nvSpPr>
        <p:spPr>
          <a:xfrm rot="0">
            <a:off x="12069556" y="1574098"/>
            <a:ext cx="4855413" cy="1488878"/>
          </a:xfrm>
          <a:prstGeom prst="rect">
            <a:avLst/>
          </a:prstGeom>
        </p:spPr>
        <p:txBody>
          <a:bodyPr anchor="t" rtlCol="false" tIns="0" lIns="0" bIns="0" rIns="0">
            <a:spAutoFit/>
          </a:bodyPr>
          <a:lstStyle/>
          <a:p>
            <a:pPr algn="r" marL="0" indent="0" lvl="0">
              <a:lnSpc>
                <a:spcPts val="10687"/>
              </a:lnSpc>
              <a:spcBef>
                <a:spcPct val="0"/>
              </a:spcBef>
            </a:pPr>
            <a:r>
              <a:rPr lang="en-US" sz="9988">
                <a:solidFill>
                  <a:srgbClr val="EEECDE"/>
                </a:solidFill>
                <a:latin typeface="Poppins Semi-Bold"/>
              </a:rPr>
              <a:t>About</a:t>
            </a:r>
          </a:p>
        </p:txBody>
      </p:sp>
      <p:sp>
        <p:nvSpPr>
          <p:cNvPr name="TextBox 19" id="19"/>
          <p:cNvSpPr txBox="true"/>
          <p:nvPr/>
        </p:nvSpPr>
        <p:spPr>
          <a:xfrm rot="0">
            <a:off x="6430463" y="3013174"/>
            <a:ext cx="10494507" cy="1488878"/>
          </a:xfrm>
          <a:prstGeom prst="rect">
            <a:avLst/>
          </a:prstGeom>
        </p:spPr>
        <p:txBody>
          <a:bodyPr anchor="t" rtlCol="false" tIns="0" lIns="0" bIns="0" rIns="0">
            <a:spAutoFit/>
          </a:bodyPr>
          <a:lstStyle/>
          <a:p>
            <a:pPr algn="r" marL="0" indent="0" lvl="0">
              <a:lnSpc>
                <a:spcPts val="10687"/>
              </a:lnSpc>
              <a:spcBef>
                <a:spcPct val="0"/>
              </a:spcBef>
            </a:pPr>
            <a:r>
              <a:rPr lang="en-US" sz="9988">
                <a:solidFill>
                  <a:srgbClr val="EEECDE"/>
                </a:solidFill>
                <a:latin typeface="Poppins Medium"/>
              </a:rPr>
              <a:t>Our Project</a:t>
            </a:r>
          </a:p>
        </p:txBody>
      </p:sp>
      <p:sp>
        <p:nvSpPr>
          <p:cNvPr name="TextBox 20" id="20"/>
          <p:cNvSpPr txBox="true"/>
          <p:nvPr/>
        </p:nvSpPr>
        <p:spPr>
          <a:xfrm rot="0">
            <a:off x="8853706" y="5469206"/>
            <a:ext cx="8071263" cy="1638684"/>
          </a:xfrm>
          <a:prstGeom prst="rect">
            <a:avLst/>
          </a:prstGeom>
        </p:spPr>
        <p:txBody>
          <a:bodyPr anchor="t" rtlCol="false" tIns="0" lIns="0" bIns="0" rIns="0">
            <a:spAutoFit/>
          </a:bodyPr>
          <a:lstStyle/>
          <a:p>
            <a:pPr algn="ctr">
              <a:lnSpc>
                <a:spcPts val="2633"/>
              </a:lnSpc>
              <a:spcBef>
                <a:spcPct val="0"/>
              </a:spcBef>
            </a:pPr>
            <a:r>
              <a:rPr lang="en-US" sz="1881" spc="131">
                <a:solidFill>
                  <a:srgbClr val="EEECDE"/>
                </a:solidFill>
                <a:latin typeface="Now Medium"/>
              </a:rPr>
              <a:t>A COLLABORATIVE EFFORT BY SUJOY AND SOUVIK DAS. REVOLUTIONIZING E-COMMERCE WITH MONGODB, NODE.JS, EJS, SCSS, BOOTSTRAP, STRIPE PAYMENT, GOOGLE AUTH, AND SESSION COOKIES FOR SEAMLESS, SECURE ONLINE SHOPPING.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AutoShape 3" id="3"/>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TextBox 4" id="4"/>
          <p:cNvSpPr txBox="true"/>
          <p:nvPr/>
        </p:nvSpPr>
        <p:spPr>
          <a:xfrm rot="0">
            <a:off x="3371753" y="241954"/>
            <a:ext cx="8334782" cy="1488878"/>
          </a:xfrm>
          <a:prstGeom prst="rect">
            <a:avLst/>
          </a:prstGeom>
        </p:spPr>
        <p:txBody>
          <a:bodyPr anchor="t" rtlCol="false" tIns="0" lIns="0" bIns="0" rIns="0">
            <a:spAutoFit/>
          </a:bodyPr>
          <a:lstStyle/>
          <a:p>
            <a:pPr algn="l" marL="0" indent="0" lvl="0">
              <a:lnSpc>
                <a:spcPts val="10687"/>
              </a:lnSpc>
              <a:spcBef>
                <a:spcPct val="0"/>
              </a:spcBef>
            </a:pPr>
            <a:r>
              <a:rPr lang="en-US" sz="9988" u="none">
                <a:solidFill>
                  <a:srgbClr val="EEECDE"/>
                </a:solidFill>
                <a:latin typeface="Poppins Semi-Bold"/>
              </a:rPr>
              <a:t>Project </a:t>
            </a:r>
          </a:p>
        </p:txBody>
      </p:sp>
      <p:sp>
        <p:nvSpPr>
          <p:cNvPr name="TextBox 5" id="5"/>
          <p:cNvSpPr txBox="true"/>
          <p:nvPr/>
        </p:nvSpPr>
        <p:spPr>
          <a:xfrm rot="0">
            <a:off x="3371753" y="1759407"/>
            <a:ext cx="8334782" cy="1488878"/>
          </a:xfrm>
          <a:prstGeom prst="rect">
            <a:avLst/>
          </a:prstGeom>
        </p:spPr>
        <p:txBody>
          <a:bodyPr anchor="t" rtlCol="false" tIns="0" lIns="0" bIns="0" rIns="0">
            <a:spAutoFit/>
          </a:bodyPr>
          <a:lstStyle/>
          <a:p>
            <a:pPr algn="l" marL="0" indent="0" lvl="0">
              <a:lnSpc>
                <a:spcPts val="10687"/>
              </a:lnSpc>
              <a:spcBef>
                <a:spcPct val="0"/>
              </a:spcBef>
            </a:pPr>
            <a:r>
              <a:rPr lang="en-US" sz="9988">
                <a:solidFill>
                  <a:srgbClr val="EEECDE"/>
                </a:solidFill>
                <a:latin typeface="Poppins Medium"/>
              </a:rPr>
              <a:t>Key Features</a:t>
            </a:r>
          </a:p>
        </p:txBody>
      </p:sp>
      <p:sp>
        <p:nvSpPr>
          <p:cNvPr name="Freeform 6" id="6"/>
          <p:cNvSpPr/>
          <p:nvPr/>
        </p:nvSpPr>
        <p:spPr>
          <a:xfrm flipH="true" flipV="false" rot="0">
            <a:off x="84739" y="513272"/>
            <a:ext cx="3590163" cy="8229600"/>
          </a:xfrm>
          <a:custGeom>
            <a:avLst/>
            <a:gdLst/>
            <a:ahLst/>
            <a:cxnLst/>
            <a:rect r="r" b="b" t="t" l="l"/>
            <a:pathLst>
              <a:path h="8229600" w="3590163">
                <a:moveTo>
                  <a:pt x="3590163" y="0"/>
                </a:moveTo>
                <a:lnTo>
                  <a:pt x="0" y="0"/>
                </a:lnTo>
                <a:lnTo>
                  <a:pt x="0" y="8229600"/>
                </a:lnTo>
                <a:lnTo>
                  <a:pt x="3590163" y="8229600"/>
                </a:lnTo>
                <a:lnTo>
                  <a:pt x="3590163" y="0"/>
                </a:lnTo>
                <a:close/>
              </a:path>
            </a:pathLst>
          </a:custGeom>
          <a:blipFill>
            <a:blip r:embed="rId4"/>
            <a:stretch>
              <a:fillRect l="0" t="0" r="0" b="0"/>
            </a:stretch>
          </a:blipFill>
        </p:spPr>
      </p:sp>
      <p:sp>
        <p:nvSpPr>
          <p:cNvPr name="Freeform 7" id="7"/>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grpSp>
        <p:nvGrpSpPr>
          <p:cNvPr name="Group 8" id="8"/>
          <p:cNvGrpSpPr/>
          <p:nvPr/>
        </p:nvGrpSpPr>
        <p:grpSpPr>
          <a:xfrm rot="0">
            <a:off x="16619806" y="8113145"/>
            <a:ext cx="3336389" cy="1183255"/>
            <a:chOff x="0" y="0"/>
            <a:chExt cx="1145914" cy="406400"/>
          </a:xfrm>
        </p:grpSpPr>
        <p:sp>
          <p:nvSpPr>
            <p:cNvPr name="Freeform 9" id="9"/>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0" id="10"/>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8713627" y="-1876671"/>
            <a:ext cx="2866909" cy="2866909"/>
          </a:xfrm>
          <a:custGeom>
            <a:avLst/>
            <a:gdLst/>
            <a:ahLst/>
            <a:cxnLst/>
            <a:rect r="r" b="b" t="t" l="l"/>
            <a:pathLst>
              <a:path h="2866909" w="2866909">
                <a:moveTo>
                  <a:pt x="0" y="0"/>
                </a:moveTo>
                <a:lnTo>
                  <a:pt x="2866910" y="0"/>
                </a:lnTo>
                <a:lnTo>
                  <a:pt x="2866910" y="2866909"/>
                </a:lnTo>
                <a:lnTo>
                  <a:pt x="0" y="2866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904108" y="6468687"/>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5">
              <a:alphaModFix amt="37000"/>
            </a:blip>
            <a:stretch>
              <a:fillRect l="0" t="0" r="0" b="0"/>
            </a:stretch>
          </a:blipFill>
        </p:spPr>
      </p:sp>
      <p:sp>
        <p:nvSpPr>
          <p:cNvPr name="Freeform 13" id="13"/>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3371753" y="3497804"/>
            <a:ext cx="14916247" cy="5425251"/>
          </a:xfrm>
          <a:prstGeom prst="rect">
            <a:avLst/>
          </a:prstGeom>
        </p:spPr>
        <p:txBody>
          <a:bodyPr anchor="t" rtlCol="false" tIns="0" lIns="0" bIns="0" rIns="0">
            <a:spAutoFit/>
          </a:bodyPr>
          <a:lstStyle/>
          <a:p>
            <a:pPr algn="l" marL="572575" indent="-286287" lvl="1">
              <a:lnSpc>
                <a:spcPts val="3978"/>
              </a:lnSpc>
              <a:buAutoNum type="arabicPeriod" startAt="1"/>
            </a:pPr>
            <a:r>
              <a:rPr lang="en-US" sz="2652">
                <a:solidFill>
                  <a:srgbClr val="FFFFFF"/>
                </a:solidFill>
                <a:latin typeface="Poppins"/>
              </a:rPr>
              <a:t>MongoDB: Store user, product data securely for efficient retrieval.</a:t>
            </a:r>
          </a:p>
          <a:p>
            <a:pPr algn="l" marL="572575" indent="-286287" lvl="1">
              <a:lnSpc>
                <a:spcPts val="3978"/>
              </a:lnSpc>
              <a:buAutoNum type="arabicPeriod" startAt="1"/>
            </a:pPr>
            <a:r>
              <a:rPr lang="en-US" sz="2652">
                <a:solidFill>
                  <a:srgbClr val="FFFFFF"/>
                </a:solidFill>
                <a:latin typeface="Poppins"/>
              </a:rPr>
              <a:t>Session cookies: Manage user authentication, track user sessions securely.</a:t>
            </a:r>
          </a:p>
          <a:p>
            <a:pPr algn="l" marL="572575" indent="-286287" lvl="1">
              <a:lnSpc>
                <a:spcPts val="3978"/>
              </a:lnSpc>
              <a:buAutoNum type="arabicPeriod" startAt="1"/>
            </a:pPr>
            <a:r>
              <a:rPr lang="en-US" sz="2652">
                <a:solidFill>
                  <a:srgbClr val="FFFFFF"/>
                </a:solidFill>
                <a:latin typeface="Poppins"/>
              </a:rPr>
              <a:t>Google Authentication: Integrate OAuth for secure user login process.</a:t>
            </a:r>
          </a:p>
          <a:p>
            <a:pPr algn="l" marL="572575" indent="-286287" lvl="1">
              <a:lnSpc>
                <a:spcPts val="3978"/>
              </a:lnSpc>
              <a:buAutoNum type="arabicPeriod" startAt="1"/>
            </a:pPr>
            <a:r>
              <a:rPr lang="en-US" sz="2652">
                <a:solidFill>
                  <a:srgbClr val="FFFFFF"/>
                </a:solidFill>
                <a:latin typeface="Poppins"/>
              </a:rPr>
              <a:t>EJS Templating: Dynamically render HTML content with MongoDB data.</a:t>
            </a:r>
          </a:p>
          <a:p>
            <a:pPr algn="l" marL="572575" indent="-286287" lvl="1">
              <a:lnSpc>
                <a:spcPts val="3978"/>
              </a:lnSpc>
              <a:buAutoNum type="arabicPeriod" startAt="1"/>
            </a:pPr>
            <a:r>
              <a:rPr lang="en-US" sz="2652">
                <a:solidFill>
                  <a:srgbClr val="FFFFFF"/>
                </a:solidFill>
                <a:latin typeface="Poppins"/>
              </a:rPr>
              <a:t>Bootstrap: Develop responsive, visually appealing front-end interfaces efficiently.</a:t>
            </a:r>
          </a:p>
          <a:p>
            <a:pPr algn="l" marL="572575" indent="-286287" lvl="1">
              <a:lnSpc>
                <a:spcPts val="3978"/>
              </a:lnSpc>
              <a:buAutoNum type="arabicPeriod" startAt="1"/>
            </a:pPr>
            <a:r>
              <a:rPr lang="en-US" sz="2652">
                <a:solidFill>
                  <a:srgbClr val="FFFFFF"/>
                </a:solidFill>
                <a:latin typeface="Poppins"/>
              </a:rPr>
              <a:t>Docker Images: Containerize application components for consistent deployment.</a:t>
            </a:r>
          </a:p>
          <a:p>
            <a:pPr algn="l" marL="572575" indent="-286287" lvl="1">
              <a:lnSpc>
                <a:spcPts val="3978"/>
              </a:lnSpc>
              <a:buAutoNum type="arabicPeriod" startAt="1"/>
            </a:pPr>
            <a:r>
              <a:rPr lang="en-US" sz="2652">
                <a:solidFill>
                  <a:srgbClr val="FFFFFF"/>
                </a:solidFill>
                <a:latin typeface="Poppins"/>
              </a:rPr>
              <a:t>User Authentication: Enable Google sign-in, manage sessions securely with cookies.</a:t>
            </a:r>
          </a:p>
          <a:p>
            <a:pPr algn="l" marL="572575" indent="-286287" lvl="1">
              <a:lnSpc>
                <a:spcPts val="3978"/>
              </a:lnSpc>
              <a:buAutoNum type="arabicPeriod" startAt="1"/>
            </a:pPr>
            <a:r>
              <a:rPr lang="en-US" sz="2652">
                <a:solidFill>
                  <a:srgbClr val="FFFFFF"/>
                </a:solidFill>
                <a:latin typeface="Poppins"/>
              </a:rPr>
              <a:t>Product Management: CRUD operations for product listings, backed by MongoDB.</a:t>
            </a:r>
          </a:p>
          <a:p>
            <a:pPr algn="l" marL="572575" indent="-286287" lvl="1">
              <a:lnSpc>
                <a:spcPts val="3978"/>
              </a:lnSpc>
              <a:buAutoNum type="arabicPeriod" startAt="1"/>
            </a:pPr>
            <a:r>
              <a:rPr lang="en-US" sz="2652">
                <a:solidFill>
                  <a:srgbClr val="FFFFFF"/>
                </a:solidFill>
                <a:latin typeface="Poppins"/>
              </a:rPr>
              <a:t>Cart Functionality: Add, view, update cart contents seamlessly during shopping.</a:t>
            </a:r>
          </a:p>
          <a:p>
            <a:pPr algn="l" marL="572575" indent="-286287" lvl="1">
              <a:lnSpc>
                <a:spcPts val="3978"/>
              </a:lnSpc>
              <a:buAutoNum type="arabicPeriod" startAt="1"/>
            </a:pPr>
            <a:r>
              <a:rPr lang="en-US" sz="2652">
                <a:solidFill>
                  <a:srgbClr val="FFFFFF"/>
                </a:solidFill>
                <a:latin typeface="Poppins"/>
              </a:rPr>
              <a:t>Order Processing: Confirm, process orders securely with MongoDB storage.</a:t>
            </a:r>
          </a:p>
          <a:p>
            <a:pPr algn="l">
              <a:lnSpc>
                <a:spcPts val="3978"/>
              </a:lnSpc>
            </a:pPr>
          </a:p>
        </p:txBody>
      </p:sp>
      <p:sp>
        <p:nvSpPr>
          <p:cNvPr name="Freeform 17" id="17"/>
          <p:cNvSpPr/>
          <p:nvPr/>
        </p:nvSpPr>
        <p:spPr>
          <a:xfrm flipH="false" flipV="false" rot="0">
            <a:off x="14324646" y="-57224"/>
            <a:ext cx="4319195" cy="1675034"/>
          </a:xfrm>
          <a:custGeom>
            <a:avLst/>
            <a:gdLst/>
            <a:ahLst/>
            <a:cxnLst/>
            <a:rect r="r" b="b" t="t" l="l"/>
            <a:pathLst>
              <a:path h="1675034" w="4319195">
                <a:moveTo>
                  <a:pt x="0" y="0"/>
                </a:moveTo>
                <a:lnTo>
                  <a:pt x="4319195" y="0"/>
                </a:lnTo>
                <a:lnTo>
                  <a:pt x="4319195" y="1675034"/>
                </a:lnTo>
                <a:lnTo>
                  <a:pt x="0" y="1675034"/>
                </a:lnTo>
                <a:lnTo>
                  <a:pt x="0" y="0"/>
                </a:lnTo>
                <a:close/>
              </a:path>
            </a:pathLst>
          </a:custGeom>
          <a:blipFill>
            <a:blip r:embed="rId10"/>
            <a:stretch>
              <a:fillRect l="0" t="0" r="0" b="0"/>
            </a:stretch>
          </a:blipFill>
        </p:spPr>
      </p:sp>
      <p:sp>
        <p:nvSpPr>
          <p:cNvPr name="TextBox 18" id="18"/>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307488" y="-5564093"/>
            <a:ext cx="11868541" cy="11868541"/>
          </a:xfrm>
          <a:custGeom>
            <a:avLst/>
            <a:gdLst/>
            <a:ahLst/>
            <a:cxnLst/>
            <a:rect r="r" b="b" t="t" l="l"/>
            <a:pathLst>
              <a:path h="11868541" w="11868541">
                <a:moveTo>
                  <a:pt x="0" y="0"/>
                </a:moveTo>
                <a:lnTo>
                  <a:pt x="11868541" y="0"/>
                </a:lnTo>
                <a:lnTo>
                  <a:pt x="11868541" y="11868541"/>
                </a:lnTo>
                <a:lnTo>
                  <a:pt x="0" y="11868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730313" y="694311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6">
              <a:alphaModFix amt="37000"/>
            </a:blip>
            <a:stretch>
              <a:fillRect l="0" t="0" r="0" b="0"/>
            </a:stretch>
          </a:blipFill>
        </p:spPr>
      </p:sp>
      <p:sp>
        <p:nvSpPr>
          <p:cNvPr name="Freeform 7" id="7"/>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7">
              <a:extLst>
                <a:ext uri="{96DAC541-7B7A-43D3-8B79-37D633B846F1}">
                  <asvg:svgBlip xmlns:asvg="http://schemas.microsoft.com/office/drawing/2016/SVG/main" r:embed="rId8"/>
                </a:ext>
              </a:extLst>
            </a:blip>
            <a:stretch>
              <a:fillRect l="0" t="-54476" r="0" b="0"/>
            </a:stretch>
          </a:blipFill>
        </p:spPr>
      </p:sp>
      <p:sp>
        <p:nvSpPr>
          <p:cNvPr name="AutoShape 8" id="8"/>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2324162" y="-520952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alphaModFix amt="37000"/>
            </a:blip>
            <a:stretch>
              <a:fillRect l="0" t="0" r="0" b="0"/>
            </a:stretch>
          </a:blipFill>
        </p:spPr>
      </p:sp>
      <p:sp>
        <p:nvSpPr>
          <p:cNvPr name="Freeform 13" id="13"/>
          <p:cNvSpPr/>
          <p:nvPr/>
        </p:nvSpPr>
        <p:spPr>
          <a:xfrm flipH="false" flipV="false" rot="0">
            <a:off x="10313735" y="1577860"/>
            <a:ext cx="7115767" cy="6644347"/>
          </a:xfrm>
          <a:custGeom>
            <a:avLst/>
            <a:gdLst/>
            <a:ahLst/>
            <a:cxnLst/>
            <a:rect r="r" b="b" t="t" l="l"/>
            <a:pathLst>
              <a:path h="6644347" w="7115767">
                <a:moveTo>
                  <a:pt x="0" y="0"/>
                </a:moveTo>
                <a:lnTo>
                  <a:pt x="7115767" y="0"/>
                </a:lnTo>
                <a:lnTo>
                  <a:pt x="7115767" y="6644347"/>
                </a:lnTo>
                <a:lnTo>
                  <a:pt x="0" y="6644347"/>
                </a:lnTo>
                <a:lnTo>
                  <a:pt x="0" y="0"/>
                </a:lnTo>
                <a:close/>
              </a:path>
            </a:pathLst>
          </a:custGeom>
          <a:blipFill>
            <a:blip r:embed="rId9"/>
            <a:stretch>
              <a:fillRect l="0" t="0" r="0" b="0"/>
            </a:stretch>
          </a:blipFill>
        </p:spPr>
      </p:sp>
      <p:sp>
        <p:nvSpPr>
          <p:cNvPr name="Freeform 14" id="14"/>
          <p:cNvSpPr/>
          <p:nvPr/>
        </p:nvSpPr>
        <p:spPr>
          <a:xfrm flipH="false" flipV="false" rot="0">
            <a:off x="1562922" y="4095852"/>
            <a:ext cx="1170550" cy="1170031"/>
          </a:xfrm>
          <a:custGeom>
            <a:avLst/>
            <a:gdLst/>
            <a:ahLst/>
            <a:cxnLst/>
            <a:rect r="r" b="b" t="t" l="l"/>
            <a:pathLst>
              <a:path h="1170031" w="1170550">
                <a:moveTo>
                  <a:pt x="0" y="0"/>
                </a:moveTo>
                <a:lnTo>
                  <a:pt x="1170550" y="0"/>
                </a:lnTo>
                <a:lnTo>
                  <a:pt x="1170550" y="1170031"/>
                </a:lnTo>
                <a:lnTo>
                  <a:pt x="0" y="1170031"/>
                </a:lnTo>
                <a:lnTo>
                  <a:pt x="0" y="0"/>
                </a:lnTo>
                <a:close/>
              </a:path>
            </a:pathLst>
          </a:custGeom>
          <a:blipFill>
            <a:blip r:embed="rId10">
              <a:alphaModFix amt="78000"/>
            </a:blip>
            <a:stretch>
              <a:fillRect l="0" t="0" r="0" b="0"/>
            </a:stretch>
          </a:blipFill>
        </p:spPr>
      </p:sp>
      <p:sp>
        <p:nvSpPr>
          <p:cNvPr name="Freeform 15" id="15"/>
          <p:cNvSpPr/>
          <p:nvPr/>
        </p:nvSpPr>
        <p:spPr>
          <a:xfrm flipH="false" flipV="false" rot="0">
            <a:off x="1562922" y="5687198"/>
            <a:ext cx="1170550" cy="1170031"/>
          </a:xfrm>
          <a:custGeom>
            <a:avLst/>
            <a:gdLst/>
            <a:ahLst/>
            <a:cxnLst/>
            <a:rect r="r" b="b" t="t" l="l"/>
            <a:pathLst>
              <a:path h="1170031" w="1170550">
                <a:moveTo>
                  <a:pt x="0" y="0"/>
                </a:moveTo>
                <a:lnTo>
                  <a:pt x="1170550" y="0"/>
                </a:lnTo>
                <a:lnTo>
                  <a:pt x="1170550" y="1170031"/>
                </a:lnTo>
                <a:lnTo>
                  <a:pt x="0" y="1170031"/>
                </a:lnTo>
                <a:lnTo>
                  <a:pt x="0" y="0"/>
                </a:lnTo>
                <a:close/>
              </a:path>
            </a:pathLst>
          </a:custGeom>
          <a:blipFill>
            <a:blip r:embed="rId10">
              <a:alphaModFix amt="78000"/>
            </a:blip>
            <a:stretch>
              <a:fillRect l="0" t="0" r="0" b="0"/>
            </a:stretch>
          </a:blipFill>
        </p:spPr>
      </p:sp>
      <p:sp>
        <p:nvSpPr>
          <p:cNvPr name="Freeform 16" id="16"/>
          <p:cNvSpPr/>
          <p:nvPr/>
        </p:nvSpPr>
        <p:spPr>
          <a:xfrm flipH="false" flipV="false" rot="0">
            <a:off x="1562922" y="7276329"/>
            <a:ext cx="1170550" cy="1170031"/>
          </a:xfrm>
          <a:custGeom>
            <a:avLst/>
            <a:gdLst/>
            <a:ahLst/>
            <a:cxnLst/>
            <a:rect r="r" b="b" t="t" l="l"/>
            <a:pathLst>
              <a:path h="1170031" w="1170550">
                <a:moveTo>
                  <a:pt x="0" y="0"/>
                </a:moveTo>
                <a:lnTo>
                  <a:pt x="1170550" y="0"/>
                </a:lnTo>
                <a:lnTo>
                  <a:pt x="1170550" y="1170031"/>
                </a:lnTo>
                <a:lnTo>
                  <a:pt x="0" y="1170031"/>
                </a:lnTo>
                <a:lnTo>
                  <a:pt x="0" y="0"/>
                </a:lnTo>
                <a:close/>
              </a:path>
            </a:pathLst>
          </a:custGeom>
          <a:blipFill>
            <a:blip r:embed="rId10">
              <a:alphaModFix amt="78000"/>
            </a:blip>
            <a:stretch>
              <a:fillRect l="0" t="0" r="0" b="0"/>
            </a:stretch>
          </a:blipFill>
        </p:spPr>
      </p:sp>
      <p:grpSp>
        <p:nvGrpSpPr>
          <p:cNvPr name="Group 17" id="17"/>
          <p:cNvGrpSpPr/>
          <p:nvPr/>
        </p:nvGrpSpPr>
        <p:grpSpPr>
          <a:xfrm rot="0">
            <a:off x="1790638" y="4335780"/>
            <a:ext cx="712752" cy="7127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F46"/>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20" id="20"/>
          <p:cNvGrpSpPr/>
          <p:nvPr/>
        </p:nvGrpSpPr>
        <p:grpSpPr>
          <a:xfrm rot="0">
            <a:off x="1791821" y="5904548"/>
            <a:ext cx="712752" cy="71275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A72B"/>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23" id="23"/>
          <p:cNvGrpSpPr/>
          <p:nvPr/>
        </p:nvGrpSpPr>
        <p:grpSpPr>
          <a:xfrm rot="0">
            <a:off x="1793003" y="7473317"/>
            <a:ext cx="712752" cy="71275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Freeform 26" id="26"/>
          <p:cNvSpPr/>
          <p:nvPr/>
        </p:nvSpPr>
        <p:spPr>
          <a:xfrm flipH="false" flipV="false" rot="0">
            <a:off x="14244282" y="-97174"/>
            <a:ext cx="4319195" cy="1675034"/>
          </a:xfrm>
          <a:custGeom>
            <a:avLst/>
            <a:gdLst/>
            <a:ahLst/>
            <a:cxnLst/>
            <a:rect r="r" b="b" t="t" l="l"/>
            <a:pathLst>
              <a:path h="1675034" w="4319195">
                <a:moveTo>
                  <a:pt x="0" y="0"/>
                </a:moveTo>
                <a:lnTo>
                  <a:pt x="4319196" y="0"/>
                </a:lnTo>
                <a:lnTo>
                  <a:pt x="4319196" y="1675034"/>
                </a:lnTo>
                <a:lnTo>
                  <a:pt x="0" y="1675034"/>
                </a:lnTo>
                <a:lnTo>
                  <a:pt x="0" y="0"/>
                </a:lnTo>
                <a:close/>
              </a:path>
            </a:pathLst>
          </a:custGeom>
          <a:blipFill>
            <a:blip r:embed="rId11"/>
            <a:stretch>
              <a:fillRect l="0" t="0" r="0" b="0"/>
            </a:stretch>
          </a:blipFill>
        </p:spPr>
      </p:sp>
      <p:sp>
        <p:nvSpPr>
          <p:cNvPr name="TextBox 27" id="27"/>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05</a:t>
            </a:r>
          </a:p>
        </p:txBody>
      </p:sp>
      <p:sp>
        <p:nvSpPr>
          <p:cNvPr name="TextBox 28" id="28"/>
          <p:cNvSpPr txBox="true"/>
          <p:nvPr/>
        </p:nvSpPr>
        <p:spPr>
          <a:xfrm rot="0">
            <a:off x="1562922" y="1057275"/>
            <a:ext cx="8334782" cy="1488878"/>
          </a:xfrm>
          <a:prstGeom prst="rect">
            <a:avLst/>
          </a:prstGeom>
        </p:spPr>
        <p:txBody>
          <a:bodyPr anchor="t" rtlCol="false" tIns="0" lIns="0" bIns="0" rIns="0">
            <a:spAutoFit/>
          </a:bodyPr>
          <a:lstStyle/>
          <a:p>
            <a:pPr algn="l" marL="0" indent="0" lvl="0">
              <a:lnSpc>
                <a:spcPts val="10687"/>
              </a:lnSpc>
              <a:spcBef>
                <a:spcPct val="0"/>
              </a:spcBef>
            </a:pPr>
            <a:r>
              <a:rPr lang="en-US" sz="9988" u="none">
                <a:solidFill>
                  <a:srgbClr val="EEECDE"/>
                </a:solidFill>
                <a:latin typeface="Poppins Semi-Bold"/>
              </a:rPr>
              <a:t>Project </a:t>
            </a:r>
          </a:p>
        </p:txBody>
      </p:sp>
      <p:sp>
        <p:nvSpPr>
          <p:cNvPr name="TextBox 29" id="29"/>
          <p:cNvSpPr txBox="true"/>
          <p:nvPr/>
        </p:nvSpPr>
        <p:spPr>
          <a:xfrm rot="0">
            <a:off x="3262401" y="4051265"/>
            <a:ext cx="7045086" cy="1202055"/>
          </a:xfrm>
          <a:prstGeom prst="rect">
            <a:avLst/>
          </a:prstGeom>
        </p:spPr>
        <p:txBody>
          <a:bodyPr anchor="t" rtlCol="false" tIns="0" lIns="0" bIns="0" rIns="0">
            <a:spAutoFit/>
          </a:bodyPr>
          <a:lstStyle/>
          <a:p>
            <a:pPr algn="l">
              <a:lnSpc>
                <a:spcPts val="3299"/>
              </a:lnSpc>
            </a:pPr>
            <a:r>
              <a:rPr lang="en-US" sz="2199">
                <a:solidFill>
                  <a:srgbClr val="FFFFFF"/>
                </a:solidFill>
                <a:latin typeface="Montserrat"/>
              </a:rPr>
              <a:t> ShopSite integrates MongoDB, Node.js, and Bootstrap to create a modern, scalable, and robust e-commerce platform</a:t>
            </a:r>
          </a:p>
        </p:txBody>
      </p:sp>
      <p:sp>
        <p:nvSpPr>
          <p:cNvPr name="TextBox 30" id="30"/>
          <p:cNvSpPr txBox="true"/>
          <p:nvPr/>
        </p:nvSpPr>
        <p:spPr>
          <a:xfrm rot="0">
            <a:off x="3262401" y="5642611"/>
            <a:ext cx="7051333" cy="1202055"/>
          </a:xfrm>
          <a:prstGeom prst="rect">
            <a:avLst/>
          </a:prstGeom>
        </p:spPr>
        <p:txBody>
          <a:bodyPr anchor="t" rtlCol="false" tIns="0" lIns="0" bIns="0" rIns="0">
            <a:spAutoFit/>
          </a:bodyPr>
          <a:lstStyle/>
          <a:p>
            <a:pPr algn="l">
              <a:lnSpc>
                <a:spcPts val="3299"/>
              </a:lnSpc>
            </a:pPr>
            <a:r>
              <a:rPr lang="en-US" sz="2199">
                <a:solidFill>
                  <a:srgbClr val="FFFFFF"/>
                </a:solidFill>
                <a:latin typeface="Montserrat"/>
              </a:rPr>
              <a:t>With features like Google Authentication and session cookies, ShopSite prioritizes data security, ensuring safe transactions for users</a:t>
            </a:r>
          </a:p>
        </p:txBody>
      </p:sp>
      <p:sp>
        <p:nvSpPr>
          <p:cNvPr name="TextBox 31" id="31"/>
          <p:cNvSpPr txBox="true"/>
          <p:nvPr/>
        </p:nvSpPr>
        <p:spPr>
          <a:xfrm rot="0">
            <a:off x="3262401" y="7231742"/>
            <a:ext cx="7511109" cy="1202055"/>
          </a:xfrm>
          <a:prstGeom prst="rect">
            <a:avLst/>
          </a:prstGeom>
        </p:spPr>
        <p:txBody>
          <a:bodyPr anchor="t" rtlCol="false" tIns="0" lIns="0" bIns="0" rIns="0">
            <a:spAutoFit/>
          </a:bodyPr>
          <a:lstStyle/>
          <a:p>
            <a:pPr algn="l">
              <a:lnSpc>
                <a:spcPts val="3299"/>
              </a:lnSpc>
            </a:pPr>
            <a:r>
              <a:rPr lang="en-US" sz="2199">
                <a:solidFill>
                  <a:srgbClr val="FFFFFF"/>
                </a:solidFill>
                <a:latin typeface="Montserrat"/>
              </a:rPr>
              <a:t>ShopSite focuses on delivering a smooth shopping experience, utilizing EJS for dynamic content generation and SCSS for customizable styling</a:t>
            </a:r>
          </a:p>
        </p:txBody>
      </p:sp>
      <p:sp>
        <p:nvSpPr>
          <p:cNvPr name="TextBox 32" id="32"/>
          <p:cNvSpPr txBox="true"/>
          <p:nvPr/>
        </p:nvSpPr>
        <p:spPr>
          <a:xfrm rot="0">
            <a:off x="1562922" y="2574728"/>
            <a:ext cx="9463977" cy="1205901"/>
          </a:xfrm>
          <a:prstGeom prst="rect">
            <a:avLst/>
          </a:prstGeom>
        </p:spPr>
        <p:txBody>
          <a:bodyPr anchor="t" rtlCol="false" tIns="0" lIns="0" bIns="0" rIns="0">
            <a:spAutoFit/>
          </a:bodyPr>
          <a:lstStyle/>
          <a:p>
            <a:pPr algn="l" marL="0" indent="0" lvl="0">
              <a:lnSpc>
                <a:spcPts val="8694"/>
              </a:lnSpc>
              <a:spcBef>
                <a:spcPct val="0"/>
              </a:spcBef>
            </a:pPr>
            <a:r>
              <a:rPr lang="en-US" sz="8125">
                <a:solidFill>
                  <a:srgbClr val="EEECDE"/>
                </a:solidFill>
                <a:latin typeface="Poppins Medium"/>
              </a:rPr>
              <a:t>Target &amp; Result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4">
              <a:extLst>
                <a:ext uri="{96DAC541-7B7A-43D3-8B79-37D633B846F1}">
                  <asvg:svgBlip xmlns:asvg="http://schemas.microsoft.com/office/drawing/2016/SVG/main" r:embed="rId5"/>
                </a:ext>
              </a:extLst>
            </a:blip>
            <a:stretch>
              <a:fillRect l="0" t="-54476" r="0" b="0"/>
            </a:stretch>
          </a:blipFill>
        </p:spPr>
      </p:sp>
      <p:sp>
        <p:nvSpPr>
          <p:cNvPr name="Freeform 4" id="4"/>
          <p:cNvSpPr/>
          <p:nvPr/>
        </p:nvSpPr>
        <p:spPr>
          <a:xfrm flipH="false" flipV="false" rot="0">
            <a:off x="1495185" y="1044003"/>
            <a:ext cx="8061053" cy="4634513"/>
          </a:xfrm>
          <a:custGeom>
            <a:avLst/>
            <a:gdLst/>
            <a:ahLst/>
            <a:cxnLst/>
            <a:rect r="r" b="b" t="t" l="l"/>
            <a:pathLst>
              <a:path h="4634513" w="8061053">
                <a:moveTo>
                  <a:pt x="0" y="0"/>
                </a:moveTo>
                <a:lnTo>
                  <a:pt x="8061053" y="0"/>
                </a:lnTo>
                <a:lnTo>
                  <a:pt x="8061053" y="4634514"/>
                </a:lnTo>
                <a:lnTo>
                  <a:pt x="0" y="4634514"/>
                </a:lnTo>
                <a:lnTo>
                  <a:pt x="0" y="0"/>
                </a:lnTo>
                <a:close/>
              </a:path>
            </a:pathLst>
          </a:custGeom>
          <a:blipFill>
            <a:blip r:embed="rId6">
              <a:alphaModFix amt="74000"/>
            </a:blip>
            <a:stretch>
              <a:fillRect l="0" t="0" r="0" b="0"/>
            </a:stretch>
          </a:blipFill>
        </p:spPr>
      </p:sp>
      <p:sp>
        <p:nvSpPr>
          <p:cNvPr name="Freeform 5" id="5"/>
          <p:cNvSpPr/>
          <p:nvPr/>
        </p:nvSpPr>
        <p:spPr>
          <a:xfrm flipH="false" flipV="false" rot="0">
            <a:off x="-3206956" y="590022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alphaModFix amt="37000"/>
            </a:blip>
            <a:stretch>
              <a:fillRect l="0" t="0" r="0" b="0"/>
            </a:stretch>
          </a:blipFill>
        </p:spPr>
      </p:sp>
      <p:sp>
        <p:nvSpPr>
          <p:cNvPr name="AutoShape 6" id="6"/>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7" id="7"/>
          <p:cNvSpPr/>
          <p:nvPr/>
        </p:nvSpPr>
        <p:spPr>
          <a:xfrm flipH="false" flipV="false" rot="0">
            <a:off x="1275757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alphaModFix amt="37000"/>
            </a:blip>
            <a:stretch>
              <a:fillRect l="0" t="0" r="0" b="0"/>
            </a:stretch>
          </a:blipFill>
        </p:spPr>
      </p:sp>
      <p:grpSp>
        <p:nvGrpSpPr>
          <p:cNvPr name="Group 8" id="8"/>
          <p:cNvGrpSpPr/>
          <p:nvPr/>
        </p:nvGrpSpPr>
        <p:grpSpPr>
          <a:xfrm rot="0">
            <a:off x="2246419" y="1501479"/>
            <a:ext cx="6753268" cy="3798666"/>
            <a:chOff x="0" y="0"/>
            <a:chExt cx="11289030" cy="6350000"/>
          </a:xfrm>
        </p:grpSpPr>
        <p:sp>
          <p:nvSpPr>
            <p:cNvPr name="Freeform 9" id="9"/>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8"/>
              <a:stretch>
                <a:fillRect l="-12708" t="0" r="-12708" b="0"/>
              </a:stretch>
            </a:blipFill>
          </p:spPr>
        </p:sp>
      </p:grpSp>
      <p:sp>
        <p:nvSpPr>
          <p:cNvPr name="Freeform 10" id="10"/>
          <p:cNvSpPr/>
          <p:nvPr/>
        </p:nvSpPr>
        <p:spPr>
          <a:xfrm flipH="false" flipV="false" rot="0">
            <a:off x="10635087" y="4935151"/>
            <a:ext cx="6556701" cy="3769621"/>
          </a:xfrm>
          <a:custGeom>
            <a:avLst/>
            <a:gdLst/>
            <a:ahLst/>
            <a:cxnLst/>
            <a:rect r="r" b="b" t="t" l="l"/>
            <a:pathLst>
              <a:path h="3769621" w="6556701">
                <a:moveTo>
                  <a:pt x="0" y="0"/>
                </a:moveTo>
                <a:lnTo>
                  <a:pt x="6556701" y="0"/>
                </a:lnTo>
                <a:lnTo>
                  <a:pt x="6556701" y="3769621"/>
                </a:lnTo>
                <a:lnTo>
                  <a:pt x="0" y="3769621"/>
                </a:lnTo>
                <a:lnTo>
                  <a:pt x="0" y="0"/>
                </a:lnTo>
                <a:close/>
              </a:path>
            </a:pathLst>
          </a:custGeom>
          <a:blipFill>
            <a:blip r:embed="rId6">
              <a:alphaModFix amt="74000"/>
            </a:blip>
            <a:stretch>
              <a:fillRect l="0" t="0" r="0" b="0"/>
            </a:stretch>
          </a:blipFill>
        </p:spPr>
      </p:sp>
      <p:grpSp>
        <p:nvGrpSpPr>
          <p:cNvPr name="Group 11" id="11"/>
          <p:cNvGrpSpPr/>
          <p:nvPr/>
        </p:nvGrpSpPr>
        <p:grpSpPr>
          <a:xfrm rot="0">
            <a:off x="11207069" y="5155578"/>
            <a:ext cx="5665309" cy="3186697"/>
            <a:chOff x="0" y="0"/>
            <a:chExt cx="11289030" cy="6350000"/>
          </a:xfrm>
        </p:grpSpPr>
        <p:sp>
          <p:nvSpPr>
            <p:cNvPr name="Freeform 12" id="12"/>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9"/>
              <a:stretch>
                <a:fillRect l="0" t="-4" r="0" b="-4"/>
              </a:stretch>
            </a:blipFill>
          </p:spPr>
        </p:sp>
      </p:grpSp>
      <p:sp>
        <p:nvSpPr>
          <p:cNvPr name="Freeform 13" id="13"/>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6619806" y="8113145"/>
            <a:ext cx="3336389" cy="1183255"/>
            <a:chOff x="0" y="0"/>
            <a:chExt cx="1145914" cy="406400"/>
          </a:xfrm>
        </p:grpSpPr>
        <p:sp>
          <p:nvSpPr>
            <p:cNvPr name="Freeform 16" id="16"/>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7" id="17"/>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sp>
        <p:nvSpPr>
          <p:cNvPr name="Freeform 18" id="18"/>
          <p:cNvSpPr/>
          <p:nvPr/>
        </p:nvSpPr>
        <p:spPr>
          <a:xfrm flipH="false" flipV="false" rot="0">
            <a:off x="907844" y="802613"/>
            <a:ext cx="2677151" cy="2677151"/>
          </a:xfrm>
          <a:custGeom>
            <a:avLst/>
            <a:gdLst/>
            <a:ahLst/>
            <a:cxnLst/>
            <a:rect r="r" b="b" t="t" l="l"/>
            <a:pathLst>
              <a:path h="2677151" w="2677151">
                <a:moveTo>
                  <a:pt x="0" y="0"/>
                </a:moveTo>
                <a:lnTo>
                  <a:pt x="2677150" y="0"/>
                </a:lnTo>
                <a:lnTo>
                  <a:pt x="2677150" y="2677150"/>
                </a:lnTo>
                <a:lnTo>
                  <a:pt x="0" y="26771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9845453" y="4470959"/>
            <a:ext cx="1579269" cy="1579269"/>
          </a:xfrm>
          <a:custGeom>
            <a:avLst/>
            <a:gdLst/>
            <a:ahLst/>
            <a:cxnLst/>
            <a:rect r="r" b="b" t="t" l="l"/>
            <a:pathLst>
              <a:path h="1579269" w="1579269">
                <a:moveTo>
                  <a:pt x="0" y="0"/>
                </a:moveTo>
                <a:lnTo>
                  <a:pt x="1579268" y="0"/>
                </a:lnTo>
                <a:lnTo>
                  <a:pt x="1579268" y="1579268"/>
                </a:lnTo>
                <a:lnTo>
                  <a:pt x="0" y="15792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4244282" y="-129511"/>
            <a:ext cx="4319195" cy="1675034"/>
          </a:xfrm>
          <a:custGeom>
            <a:avLst/>
            <a:gdLst/>
            <a:ahLst/>
            <a:cxnLst/>
            <a:rect r="r" b="b" t="t" l="l"/>
            <a:pathLst>
              <a:path h="1675034" w="4319195">
                <a:moveTo>
                  <a:pt x="0" y="0"/>
                </a:moveTo>
                <a:lnTo>
                  <a:pt x="4319196" y="0"/>
                </a:lnTo>
                <a:lnTo>
                  <a:pt x="4319196" y="1675034"/>
                </a:lnTo>
                <a:lnTo>
                  <a:pt x="0" y="1675034"/>
                </a:lnTo>
                <a:lnTo>
                  <a:pt x="0" y="0"/>
                </a:lnTo>
                <a:close/>
              </a:path>
            </a:pathLst>
          </a:custGeom>
          <a:blipFill>
            <a:blip r:embed="rId12"/>
            <a:stretch>
              <a:fillRect l="0" t="0" r="0" b="0"/>
            </a:stretch>
          </a:blipFill>
        </p:spPr>
      </p:sp>
      <p:sp>
        <p:nvSpPr>
          <p:cNvPr name="TextBox 21" id="21"/>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06</a:t>
            </a:r>
          </a:p>
        </p:txBody>
      </p:sp>
      <p:sp>
        <p:nvSpPr>
          <p:cNvPr name="TextBox 22" id="22"/>
          <p:cNvSpPr txBox="true"/>
          <p:nvPr/>
        </p:nvSpPr>
        <p:spPr>
          <a:xfrm rot="0">
            <a:off x="8590187" y="1574098"/>
            <a:ext cx="8334782" cy="1488878"/>
          </a:xfrm>
          <a:prstGeom prst="rect">
            <a:avLst/>
          </a:prstGeom>
        </p:spPr>
        <p:txBody>
          <a:bodyPr anchor="t" rtlCol="false" tIns="0" lIns="0" bIns="0" rIns="0">
            <a:spAutoFit/>
          </a:bodyPr>
          <a:lstStyle/>
          <a:p>
            <a:pPr algn="r" marL="0" indent="0" lvl="0">
              <a:lnSpc>
                <a:spcPts val="10687"/>
              </a:lnSpc>
              <a:spcBef>
                <a:spcPct val="0"/>
              </a:spcBef>
            </a:pPr>
            <a:r>
              <a:rPr lang="en-US" sz="9988" u="none">
                <a:solidFill>
                  <a:srgbClr val="EEECDE"/>
                </a:solidFill>
                <a:latin typeface="Poppins Semi-Bold"/>
              </a:rPr>
              <a:t>Project </a:t>
            </a:r>
          </a:p>
        </p:txBody>
      </p:sp>
      <p:sp>
        <p:nvSpPr>
          <p:cNvPr name="TextBox 23" id="23"/>
          <p:cNvSpPr txBox="true"/>
          <p:nvPr/>
        </p:nvSpPr>
        <p:spPr>
          <a:xfrm rot="0">
            <a:off x="10055169" y="3048646"/>
            <a:ext cx="6869801" cy="1488878"/>
          </a:xfrm>
          <a:prstGeom prst="rect">
            <a:avLst/>
          </a:prstGeom>
        </p:spPr>
        <p:txBody>
          <a:bodyPr anchor="t" rtlCol="false" tIns="0" lIns="0" bIns="0" rIns="0">
            <a:spAutoFit/>
          </a:bodyPr>
          <a:lstStyle/>
          <a:p>
            <a:pPr algn="r" marL="0" indent="0" lvl="0">
              <a:lnSpc>
                <a:spcPts val="10687"/>
              </a:lnSpc>
              <a:spcBef>
                <a:spcPct val="0"/>
              </a:spcBef>
            </a:pPr>
            <a:r>
              <a:rPr lang="en-US" sz="9988">
                <a:solidFill>
                  <a:srgbClr val="EEECDE"/>
                </a:solidFill>
                <a:latin typeface="Poppins Medium"/>
              </a:rPr>
              <a:t>Overview</a:t>
            </a:r>
          </a:p>
        </p:txBody>
      </p:sp>
      <p:sp>
        <p:nvSpPr>
          <p:cNvPr name="TextBox 24" id="24"/>
          <p:cNvSpPr txBox="true"/>
          <p:nvPr/>
        </p:nvSpPr>
        <p:spPr>
          <a:xfrm rot="0">
            <a:off x="1495185" y="6572685"/>
            <a:ext cx="8559984" cy="2360295"/>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FFFFFF"/>
                </a:solidFill>
                <a:latin typeface="Poppins"/>
              </a:rPr>
              <a:t>ShopSite is an innovative e-commerce platform developed by Sujoy and Souvik Das. Leveraging MongoDB, Node.js, EJS, SCSS, Bootstrap, Stripe Payment, Google Auth, and session cookies, it aims to revolutionize online shopping with secure transactions and a seamless user experience.</a:t>
            </a:r>
          </a:p>
        </p:txBody>
      </p:sp>
      <p:sp>
        <p:nvSpPr>
          <p:cNvPr name="TextBox 25" id="25"/>
          <p:cNvSpPr txBox="true"/>
          <p:nvPr/>
        </p:nvSpPr>
        <p:spPr>
          <a:xfrm rot="0">
            <a:off x="1495185" y="5843070"/>
            <a:ext cx="7648815" cy="558165"/>
          </a:xfrm>
          <a:prstGeom prst="rect">
            <a:avLst/>
          </a:prstGeom>
        </p:spPr>
        <p:txBody>
          <a:bodyPr anchor="t" rtlCol="false" tIns="0" lIns="0" bIns="0" rIns="0">
            <a:spAutoFit/>
          </a:bodyPr>
          <a:lstStyle/>
          <a:p>
            <a:pPr algn="l" marL="0" indent="0" lvl="0">
              <a:lnSpc>
                <a:spcPts val="4289"/>
              </a:lnSpc>
              <a:spcBef>
                <a:spcPct val="0"/>
              </a:spcBef>
            </a:pPr>
            <a:r>
              <a:rPr lang="en-US" sz="3299">
                <a:solidFill>
                  <a:srgbClr val="FFFFFF"/>
                </a:solidFill>
                <a:latin typeface="Poppins Bold"/>
              </a:rPr>
              <a:t>Our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0" y="-246143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grpSp>
        <p:nvGrpSpPr>
          <p:cNvPr name="Group 3" id="3"/>
          <p:cNvGrpSpPr/>
          <p:nvPr/>
        </p:nvGrpSpPr>
        <p:grpSpPr>
          <a:xfrm rot="0">
            <a:off x="6740359" y="2963345"/>
            <a:ext cx="1941735" cy="616309"/>
            <a:chOff x="0" y="0"/>
            <a:chExt cx="1280399" cy="406400"/>
          </a:xfrm>
        </p:grpSpPr>
        <p:sp>
          <p:nvSpPr>
            <p:cNvPr name="Freeform 4" id="4"/>
            <p:cNvSpPr/>
            <p:nvPr/>
          </p:nvSpPr>
          <p:spPr>
            <a:xfrm flipH="false" flipV="false" rot="0">
              <a:off x="0" y="0"/>
              <a:ext cx="1280399" cy="406400"/>
            </a:xfrm>
            <a:custGeom>
              <a:avLst/>
              <a:gdLst/>
              <a:ahLst/>
              <a:cxnLst/>
              <a:rect r="r" b="b" t="t" l="l"/>
              <a:pathLst>
                <a:path h="406400" w="1280399">
                  <a:moveTo>
                    <a:pt x="1077199" y="0"/>
                  </a:moveTo>
                  <a:cubicBezTo>
                    <a:pt x="1189423" y="0"/>
                    <a:pt x="1280399" y="90976"/>
                    <a:pt x="1280399" y="203200"/>
                  </a:cubicBezTo>
                  <a:cubicBezTo>
                    <a:pt x="1280399" y="315424"/>
                    <a:pt x="1189423" y="406400"/>
                    <a:pt x="1077199"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5" id="5"/>
            <p:cNvSpPr txBox="true"/>
            <p:nvPr/>
          </p:nvSpPr>
          <p:spPr>
            <a:xfrm>
              <a:off x="0" y="-47625"/>
              <a:ext cx="1280399" cy="454025"/>
            </a:xfrm>
            <a:prstGeom prst="rect">
              <a:avLst/>
            </a:prstGeom>
          </p:spPr>
          <p:txBody>
            <a:bodyPr anchor="ctr" rtlCol="false" tIns="50800" lIns="50800" bIns="50800" rIns="50800"/>
            <a:lstStyle/>
            <a:p>
              <a:pPr algn="ctr">
                <a:lnSpc>
                  <a:spcPts val="3500"/>
                </a:lnSpc>
              </a:pPr>
            </a:p>
          </p:txBody>
        </p:sp>
      </p:grpSp>
      <p:sp>
        <p:nvSpPr>
          <p:cNvPr name="AutoShape 6" id="6"/>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grpSp>
        <p:nvGrpSpPr>
          <p:cNvPr name="Group 12" id="12"/>
          <p:cNvGrpSpPr/>
          <p:nvPr/>
        </p:nvGrpSpPr>
        <p:grpSpPr>
          <a:xfrm rot="0">
            <a:off x="1790638" y="9535225"/>
            <a:ext cx="1581115" cy="479795"/>
            <a:chOff x="0" y="0"/>
            <a:chExt cx="2108154" cy="639726"/>
          </a:xfrm>
        </p:grpSpPr>
        <p:sp>
          <p:nvSpPr>
            <p:cNvPr name="Freeform 13" id="13"/>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16" id="16"/>
          <p:cNvSpPr/>
          <p:nvPr/>
        </p:nvSpPr>
        <p:spPr>
          <a:xfrm>
            <a:off x="6903464" y="3261974"/>
            <a:ext cx="1525698" cy="19050"/>
          </a:xfrm>
          <a:prstGeom prst="line">
            <a:avLst/>
          </a:prstGeom>
          <a:ln cap="flat" w="38100">
            <a:solidFill>
              <a:srgbClr val="D8CAFF"/>
            </a:solidFill>
            <a:prstDash val="solid"/>
            <a:headEnd type="none" len="sm" w="sm"/>
            <a:tailEnd type="arrow" len="sm" w="med"/>
          </a:ln>
        </p:spPr>
      </p:sp>
      <p:sp>
        <p:nvSpPr>
          <p:cNvPr name="Freeform 17" id="17"/>
          <p:cNvSpPr/>
          <p:nvPr/>
        </p:nvSpPr>
        <p:spPr>
          <a:xfrm flipH="false" flipV="false" rot="0">
            <a:off x="2762685" y="6641296"/>
            <a:ext cx="4304869" cy="1851510"/>
          </a:xfrm>
          <a:custGeom>
            <a:avLst/>
            <a:gdLst/>
            <a:ahLst/>
            <a:cxnLst/>
            <a:rect r="r" b="b" t="t" l="l"/>
            <a:pathLst>
              <a:path h="1851510" w="4304869">
                <a:moveTo>
                  <a:pt x="0" y="0"/>
                </a:moveTo>
                <a:lnTo>
                  <a:pt x="4304868" y="0"/>
                </a:lnTo>
                <a:lnTo>
                  <a:pt x="4304868" y="1851510"/>
                </a:lnTo>
                <a:lnTo>
                  <a:pt x="0" y="1851510"/>
                </a:lnTo>
                <a:lnTo>
                  <a:pt x="0" y="0"/>
                </a:lnTo>
                <a:close/>
              </a:path>
            </a:pathLst>
          </a:custGeom>
          <a:blipFill>
            <a:blip r:embed="rId6"/>
            <a:stretch>
              <a:fillRect l="0" t="-21942" r="-19507" b="-37807"/>
            </a:stretch>
          </a:blipFill>
        </p:spPr>
      </p:sp>
      <p:sp>
        <p:nvSpPr>
          <p:cNvPr name="Freeform 18" id="18"/>
          <p:cNvSpPr/>
          <p:nvPr/>
        </p:nvSpPr>
        <p:spPr>
          <a:xfrm flipH="false" flipV="false" rot="0">
            <a:off x="11285035" y="6679396"/>
            <a:ext cx="3589113" cy="2063476"/>
          </a:xfrm>
          <a:custGeom>
            <a:avLst/>
            <a:gdLst/>
            <a:ahLst/>
            <a:cxnLst/>
            <a:rect r="r" b="b" t="t" l="l"/>
            <a:pathLst>
              <a:path h="2063476" w="3589113">
                <a:moveTo>
                  <a:pt x="0" y="0"/>
                </a:moveTo>
                <a:lnTo>
                  <a:pt x="3589113" y="0"/>
                </a:lnTo>
                <a:lnTo>
                  <a:pt x="3589113" y="2063476"/>
                </a:lnTo>
                <a:lnTo>
                  <a:pt x="0" y="2063476"/>
                </a:lnTo>
                <a:lnTo>
                  <a:pt x="0" y="0"/>
                </a:lnTo>
                <a:close/>
              </a:path>
            </a:pathLst>
          </a:custGeom>
          <a:blipFill>
            <a:blip r:embed="rId6"/>
            <a:stretch>
              <a:fillRect l="0" t="0" r="0" b="0"/>
            </a:stretch>
          </a:blipFill>
        </p:spPr>
      </p:sp>
      <p:grpSp>
        <p:nvGrpSpPr>
          <p:cNvPr name="Group 19" id="19"/>
          <p:cNvGrpSpPr>
            <a:grpSpLocks noChangeAspect="true"/>
          </p:cNvGrpSpPr>
          <p:nvPr/>
        </p:nvGrpSpPr>
        <p:grpSpPr>
          <a:xfrm rot="0">
            <a:off x="3316352" y="4020700"/>
            <a:ext cx="3151318" cy="3151318"/>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6E46CE"/>
            </a:solidFill>
          </p:spPr>
        </p:sp>
        <p:sp>
          <p:nvSpPr>
            <p:cNvPr name="Freeform 21" id="21"/>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7"/>
              <a:stretch>
                <a:fillRect l="-5370" t="0" r="-5370" b="0"/>
              </a:stretch>
            </a:blipFill>
          </p:spPr>
        </p:sp>
      </p:grpSp>
      <p:grpSp>
        <p:nvGrpSpPr>
          <p:cNvPr name="Group 22" id="22"/>
          <p:cNvGrpSpPr>
            <a:grpSpLocks noChangeAspect="true"/>
          </p:cNvGrpSpPr>
          <p:nvPr/>
        </p:nvGrpSpPr>
        <p:grpSpPr>
          <a:xfrm rot="0">
            <a:off x="11840703" y="4020700"/>
            <a:ext cx="3033446" cy="3033446"/>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6E46CE"/>
            </a:solidFill>
          </p:spPr>
        </p:sp>
        <p:sp>
          <p:nvSpPr>
            <p:cNvPr name="Freeform 24" id="24"/>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8"/>
              <a:stretch>
                <a:fillRect l="223" t="-6004" r="223" b="-6004"/>
              </a:stretch>
            </a:blipFill>
          </p:spPr>
        </p:sp>
      </p:grpSp>
      <p:sp>
        <p:nvSpPr>
          <p:cNvPr name="TextBox 25" id="25"/>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07</a:t>
            </a:r>
          </a:p>
        </p:txBody>
      </p:sp>
      <p:sp>
        <p:nvSpPr>
          <p:cNvPr name="TextBox 26" id="26"/>
          <p:cNvSpPr txBox="true"/>
          <p:nvPr/>
        </p:nvSpPr>
        <p:spPr>
          <a:xfrm rot="0">
            <a:off x="5022644" y="1057275"/>
            <a:ext cx="8334782" cy="1488878"/>
          </a:xfrm>
          <a:prstGeom prst="rect">
            <a:avLst/>
          </a:prstGeom>
        </p:spPr>
        <p:txBody>
          <a:bodyPr anchor="t" rtlCol="false" tIns="0" lIns="0" bIns="0" rIns="0">
            <a:spAutoFit/>
          </a:bodyPr>
          <a:lstStyle/>
          <a:p>
            <a:pPr algn="ctr" marL="0" indent="0" lvl="0">
              <a:lnSpc>
                <a:spcPts val="10687"/>
              </a:lnSpc>
              <a:spcBef>
                <a:spcPct val="0"/>
              </a:spcBef>
            </a:pPr>
            <a:r>
              <a:rPr lang="en-US" sz="9988" u="none">
                <a:solidFill>
                  <a:srgbClr val="EEECDE"/>
                </a:solidFill>
                <a:latin typeface="Poppins Semi-Bold"/>
              </a:rPr>
              <a:t>Project </a:t>
            </a:r>
          </a:p>
        </p:txBody>
      </p:sp>
      <p:sp>
        <p:nvSpPr>
          <p:cNvPr name="Freeform 27" id="27"/>
          <p:cNvSpPr/>
          <p:nvPr/>
        </p:nvSpPr>
        <p:spPr>
          <a:xfrm flipH="false" flipV="false" rot="0">
            <a:off x="5730313" y="694311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9">
              <a:alphaModFix amt="37000"/>
            </a:blip>
            <a:stretch>
              <a:fillRect l="0" t="0" r="0" b="0"/>
            </a:stretch>
          </a:blipFill>
        </p:spPr>
      </p:sp>
      <p:sp>
        <p:nvSpPr>
          <p:cNvPr name="Freeform 28" id="28"/>
          <p:cNvSpPr/>
          <p:nvPr/>
        </p:nvSpPr>
        <p:spPr>
          <a:xfrm flipH="false" flipV="false" rot="0">
            <a:off x="-2324162" y="-520952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9">
              <a:alphaModFix amt="37000"/>
            </a:blip>
            <a:stretch>
              <a:fillRect l="0" t="0" r="0" b="0"/>
            </a:stretch>
          </a:blipFill>
        </p:spPr>
      </p:sp>
      <p:sp>
        <p:nvSpPr>
          <p:cNvPr name="Freeform 29" id="29"/>
          <p:cNvSpPr/>
          <p:nvPr/>
        </p:nvSpPr>
        <p:spPr>
          <a:xfrm flipH="false" flipV="false" rot="0">
            <a:off x="16899509" y="2546153"/>
            <a:ext cx="3766622" cy="3766622"/>
          </a:xfrm>
          <a:custGeom>
            <a:avLst/>
            <a:gdLst/>
            <a:ahLst/>
            <a:cxnLst/>
            <a:rect r="r" b="b" t="t" l="l"/>
            <a:pathLst>
              <a:path h="3766622" w="3766622">
                <a:moveTo>
                  <a:pt x="0" y="0"/>
                </a:moveTo>
                <a:lnTo>
                  <a:pt x="3766622" y="0"/>
                </a:lnTo>
                <a:lnTo>
                  <a:pt x="3766622" y="3766622"/>
                </a:lnTo>
                <a:lnTo>
                  <a:pt x="0" y="37666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3406166" y="1787426"/>
            <a:ext cx="1151075" cy="1151075"/>
          </a:xfrm>
          <a:custGeom>
            <a:avLst/>
            <a:gdLst/>
            <a:ahLst/>
            <a:cxnLst/>
            <a:rect r="r" b="b" t="t" l="l"/>
            <a:pathLst>
              <a:path h="1151075" w="1151075">
                <a:moveTo>
                  <a:pt x="0" y="0"/>
                </a:moveTo>
                <a:lnTo>
                  <a:pt x="1151075" y="0"/>
                </a:lnTo>
                <a:lnTo>
                  <a:pt x="1151075" y="1151076"/>
                </a:lnTo>
                <a:lnTo>
                  <a:pt x="0" y="11510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1" id="31"/>
          <p:cNvSpPr/>
          <p:nvPr/>
        </p:nvSpPr>
        <p:spPr>
          <a:xfrm flipH="false" flipV="false" rot="0">
            <a:off x="14137125" y="0"/>
            <a:ext cx="4319195" cy="1675034"/>
          </a:xfrm>
          <a:custGeom>
            <a:avLst/>
            <a:gdLst/>
            <a:ahLst/>
            <a:cxnLst/>
            <a:rect r="r" b="b" t="t" l="l"/>
            <a:pathLst>
              <a:path h="1675034" w="4319195">
                <a:moveTo>
                  <a:pt x="0" y="0"/>
                </a:moveTo>
                <a:lnTo>
                  <a:pt x="4319196" y="0"/>
                </a:lnTo>
                <a:lnTo>
                  <a:pt x="4319196" y="1675034"/>
                </a:lnTo>
                <a:lnTo>
                  <a:pt x="0" y="1675034"/>
                </a:lnTo>
                <a:lnTo>
                  <a:pt x="0" y="0"/>
                </a:lnTo>
                <a:close/>
              </a:path>
            </a:pathLst>
          </a:custGeom>
          <a:blipFill>
            <a:blip r:embed="rId12"/>
            <a:stretch>
              <a:fillRect l="0" t="0" r="0" b="0"/>
            </a:stretch>
          </a:blipFill>
        </p:spPr>
      </p:sp>
      <p:sp>
        <p:nvSpPr>
          <p:cNvPr name="TextBox 32" id="32"/>
          <p:cNvSpPr txBox="true"/>
          <p:nvPr/>
        </p:nvSpPr>
        <p:spPr>
          <a:xfrm rot="0">
            <a:off x="8879708" y="2531823"/>
            <a:ext cx="4991910" cy="1488878"/>
          </a:xfrm>
          <a:prstGeom prst="rect">
            <a:avLst/>
          </a:prstGeom>
        </p:spPr>
        <p:txBody>
          <a:bodyPr anchor="t" rtlCol="false" tIns="0" lIns="0" bIns="0" rIns="0">
            <a:spAutoFit/>
          </a:bodyPr>
          <a:lstStyle/>
          <a:p>
            <a:pPr algn="l" marL="0" indent="0" lvl="0">
              <a:lnSpc>
                <a:spcPts val="10687"/>
              </a:lnSpc>
              <a:spcBef>
                <a:spcPct val="0"/>
              </a:spcBef>
            </a:pPr>
            <a:r>
              <a:rPr lang="en-US" sz="9988">
                <a:solidFill>
                  <a:srgbClr val="EEECDE"/>
                </a:solidFill>
                <a:latin typeface="Poppins Medium"/>
              </a:rPr>
              <a:t>Team</a:t>
            </a:r>
          </a:p>
        </p:txBody>
      </p:sp>
      <p:sp>
        <p:nvSpPr>
          <p:cNvPr name="TextBox 33" id="33"/>
          <p:cNvSpPr txBox="true"/>
          <p:nvPr/>
        </p:nvSpPr>
        <p:spPr>
          <a:xfrm rot="0">
            <a:off x="2762685" y="7241551"/>
            <a:ext cx="4140779" cy="558165"/>
          </a:xfrm>
          <a:prstGeom prst="rect">
            <a:avLst/>
          </a:prstGeom>
        </p:spPr>
        <p:txBody>
          <a:bodyPr anchor="t" rtlCol="false" tIns="0" lIns="0" bIns="0" rIns="0">
            <a:spAutoFit/>
          </a:bodyPr>
          <a:lstStyle/>
          <a:p>
            <a:pPr algn="ctr" marL="0" indent="0" lvl="0">
              <a:lnSpc>
                <a:spcPts val="4289"/>
              </a:lnSpc>
              <a:spcBef>
                <a:spcPct val="0"/>
              </a:spcBef>
            </a:pPr>
            <a:r>
              <a:rPr lang="en-US" sz="3299">
                <a:solidFill>
                  <a:srgbClr val="FFFFFF"/>
                </a:solidFill>
                <a:latin typeface="Poppins Bold"/>
              </a:rPr>
              <a:t>SUJOY GHOSHAL</a:t>
            </a:r>
          </a:p>
        </p:txBody>
      </p:sp>
      <p:sp>
        <p:nvSpPr>
          <p:cNvPr name="TextBox 34" id="34"/>
          <p:cNvSpPr txBox="true"/>
          <p:nvPr/>
        </p:nvSpPr>
        <p:spPr>
          <a:xfrm rot="0">
            <a:off x="11362908" y="7114869"/>
            <a:ext cx="3433366" cy="558165"/>
          </a:xfrm>
          <a:prstGeom prst="rect">
            <a:avLst/>
          </a:prstGeom>
        </p:spPr>
        <p:txBody>
          <a:bodyPr anchor="t" rtlCol="false" tIns="0" lIns="0" bIns="0" rIns="0">
            <a:spAutoFit/>
          </a:bodyPr>
          <a:lstStyle/>
          <a:p>
            <a:pPr algn="ctr" marL="0" indent="0" lvl="0">
              <a:lnSpc>
                <a:spcPts val="4289"/>
              </a:lnSpc>
              <a:spcBef>
                <a:spcPct val="0"/>
              </a:spcBef>
            </a:pPr>
            <a:r>
              <a:rPr lang="en-US" sz="3299">
                <a:solidFill>
                  <a:srgbClr val="FFFFFF"/>
                </a:solidFill>
                <a:latin typeface="Poppins Bold"/>
              </a:rPr>
              <a:t>souvik Das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AutoShape 3" id="3"/>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TextBox 4" id="4"/>
          <p:cNvSpPr txBox="true"/>
          <p:nvPr/>
        </p:nvSpPr>
        <p:spPr>
          <a:xfrm rot="0">
            <a:off x="5224000" y="1137056"/>
            <a:ext cx="8334782" cy="1488878"/>
          </a:xfrm>
          <a:prstGeom prst="rect">
            <a:avLst/>
          </a:prstGeom>
        </p:spPr>
        <p:txBody>
          <a:bodyPr anchor="t" rtlCol="false" tIns="0" lIns="0" bIns="0" rIns="0">
            <a:spAutoFit/>
          </a:bodyPr>
          <a:lstStyle/>
          <a:p>
            <a:pPr algn="ctr" marL="0" indent="0" lvl="0">
              <a:lnSpc>
                <a:spcPts val="10687"/>
              </a:lnSpc>
              <a:spcBef>
                <a:spcPct val="0"/>
              </a:spcBef>
            </a:pPr>
            <a:r>
              <a:rPr lang="en-US" sz="9988">
                <a:solidFill>
                  <a:srgbClr val="EEECDE"/>
                </a:solidFill>
                <a:latin typeface="Poppins Semi-Bold"/>
              </a:rPr>
              <a:t>Benefits</a:t>
            </a:r>
          </a:p>
        </p:txBody>
      </p:sp>
      <p:sp>
        <p:nvSpPr>
          <p:cNvPr name="Freeform 5" id="5"/>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37000"/>
            </a:blip>
            <a:stretch>
              <a:fillRect l="0" t="0" r="0" b="0"/>
            </a:stretch>
          </a:blipFill>
        </p:spPr>
      </p:sp>
      <p:grpSp>
        <p:nvGrpSpPr>
          <p:cNvPr name="Group 6" id="6"/>
          <p:cNvGrpSpPr/>
          <p:nvPr/>
        </p:nvGrpSpPr>
        <p:grpSpPr>
          <a:xfrm rot="0">
            <a:off x="16619806" y="8113145"/>
            <a:ext cx="3336389" cy="1183255"/>
            <a:chOff x="0" y="0"/>
            <a:chExt cx="1145914" cy="406400"/>
          </a:xfrm>
        </p:grpSpPr>
        <p:sp>
          <p:nvSpPr>
            <p:cNvPr name="Freeform 7" id="7"/>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8" id="8"/>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13871618" y="10015020"/>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581196" y="-1390945"/>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904108" y="6468687"/>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Freeform 12" id="12"/>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100454" y="3325658"/>
            <a:ext cx="6268989" cy="5242442"/>
          </a:xfrm>
          <a:custGeom>
            <a:avLst/>
            <a:gdLst/>
            <a:ahLst/>
            <a:cxnLst/>
            <a:rect r="r" b="b" t="t" l="l"/>
            <a:pathLst>
              <a:path h="5242442" w="6268989">
                <a:moveTo>
                  <a:pt x="0" y="0"/>
                </a:moveTo>
                <a:lnTo>
                  <a:pt x="6268990" y="0"/>
                </a:lnTo>
                <a:lnTo>
                  <a:pt x="6268990" y="5242442"/>
                </a:lnTo>
                <a:lnTo>
                  <a:pt x="0" y="5242442"/>
                </a:lnTo>
                <a:lnTo>
                  <a:pt x="0" y="0"/>
                </a:lnTo>
                <a:close/>
              </a:path>
            </a:pathLst>
          </a:custGeom>
          <a:blipFill>
            <a:blip r:embed="rId9"/>
            <a:stretch>
              <a:fillRect l="0" t="0" r="0" b="0"/>
            </a:stretch>
          </a:blipFill>
        </p:spPr>
      </p:sp>
      <p:sp>
        <p:nvSpPr>
          <p:cNvPr name="Freeform 16" id="16"/>
          <p:cNvSpPr/>
          <p:nvPr/>
        </p:nvSpPr>
        <p:spPr>
          <a:xfrm flipH="false" flipV="false" rot="0">
            <a:off x="14324646" y="-181122"/>
            <a:ext cx="4319195" cy="1675034"/>
          </a:xfrm>
          <a:custGeom>
            <a:avLst/>
            <a:gdLst/>
            <a:ahLst/>
            <a:cxnLst/>
            <a:rect r="r" b="b" t="t" l="l"/>
            <a:pathLst>
              <a:path h="1675034" w="4319195">
                <a:moveTo>
                  <a:pt x="0" y="0"/>
                </a:moveTo>
                <a:lnTo>
                  <a:pt x="4319195" y="0"/>
                </a:lnTo>
                <a:lnTo>
                  <a:pt x="4319195" y="1675034"/>
                </a:lnTo>
                <a:lnTo>
                  <a:pt x="0" y="1675034"/>
                </a:lnTo>
                <a:lnTo>
                  <a:pt x="0" y="0"/>
                </a:lnTo>
                <a:close/>
              </a:path>
            </a:pathLst>
          </a:custGeom>
          <a:blipFill>
            <a:blip r:embed="rId10"/>
            <a:stretch>
              <a:fillRect l="0" t="0" r="0" b="0"/>
            </a:stretch>
          </a:blipFill>
        </p:spPr>
      </p:sp>
      <p:sp>
        <p:nvSpPr>
          <p:cNvPr name="TextBox 17" id="17"/>
          <p:cNvSpPr txBox="true"/>
          <p:nvPr/>
        </p:nvSpPr>
        <p:spPr>
          <a:xfrm rot="0">
            <a:off x="1611420" y="4558591"/>
            <a:ext cx="3612580" cy="1221105"/>
          </a:xfrm>
          <a:prstGeom prst="rect">
            <a:avLst/>
          </a:prstGeom>
        </p:spPr>
        <p:txBody>
          <a:bodyPr anchor="t" rtlCol="false" tIns="0" lIns="0" bIns="0" rIns="0">
            <a:spAutoFit/>
          </a:bodyPr>
          <a:lstStyle/>
          <a:p>
            <a:pPr algn="l">
              <a:lnSpc>
                <a:spcPts val="3299"/>
              </a:lnSpc>
            </a:pPr>
            <a:r>
              <a:rPr lang="en-US" sz="2199">
                <a:solidFill>
                  <a:srgbClr val="FFFFFF"/>
                </a:solidFill>
                <a:latin typeface="Poppins"/>
              </a:rPr>
              <a:t> ShopSite ensures seamless shopping, boosting engagement.</a:t>
            </a:r>
          </a:p>
        </p:txBody>
      </p:sp>
      <p:sp>
        <p:nvSpPr>
          <p:cNvPr name="TextBox 18" id="18"/>
          <p:cNvSpPr txBox="true"/>
          <p:nvPr/>
        </p:nvSpPr>
        <p:spPr>
          <a:xfrm rot="0">
            <a:off x="12950229" y="4487154"/>
            <a:ext cx="4454788" cy="1221105"/>
          </a:xfrm>
          <a:prstGeom prst="rect">
            <a:avLst/>
          </a:prstGeom>
        </p:spPr>
        <p:txBody>
          <a:bodyPr anchor="t" rtlCol="false" tIns="0" lIns="0" bIns="0" rIns="0">
            <a:spAutoFit/>
          </a:bodyPr>
          <a:lstStyle/>
          <a:p>
            <a:pPr algn="l">
              <a:lnSpc>
                <a:spcPts val="3299"/>
              </a:lnSpc>
            </a:pPr>
            <a:r>
              <a:rPr lang="en-US" sz="2199">
                <a:solidFill>
                  <a:srgbClr val="FFFFFF"/>
                </a:solidFill>
                <a:latin typeface="Poppins"/>
              </a:rPr>
              <a:t>Leveraging MongoDB and Node.js, it scales effortlessly to meet growing demands.</a:t>
            </a:r>
          </a:p>
        </p:txBody>
      </p:sp>
      <p:sp>
        <p:nvSpPr>
          <p:cNvPr name="TextBox 19" id="19"/>
          <p:cNvSpPr txBox="true"/>
          <p:nvPr/>
        </p:nvSpPr>
        <p:spPr>
          <a:xfrm rot="0">
            <a:off x="1399593" y="7096827"/>
            <a:ext cx="4454788" cy="1221105"/>
          </a:xfrm>
          <a:prstGeom prst="rect">
            <a:avLst/>
          </a:prstGeom>
        </p:spPr>
        <p:txBody>
          <a:bodyPr anchor="t" rtlCol="false" tIns="0" lIns="0" bIns="0" rIns="0">
            <a:spAutoFit/>
          </a:bodyPr>
          <a:lstStyle/>
          <a:p>
            <a:pPr algn="l">
              <a:lnSpc>
                <a:spcPts val="3299"/>
              </a:lnSpc>
            </a:pPr>
            <a:r>
              <a:rPr lang="en-US" sz="2199">
                <a:solidFill>
                  <a:srgbClr val="FFFFFF"/>
                </a:solidFill>
                <a:latin typeface="Poppins"/>
              </a:rPr>
              <a:t>Google Authentication and session cookies protect user data.</a:t>
            </a:r>
          </a:p>
        </p:txBody>
      </p:sp>
      <p:sp>
        <p:nvSpPr>
          <p:cNvPr name="TextBox 20" id="20"/>
          <p:cNvSpPr txBox="true"/>
          <p:nvPr/>
        </p:nvSpPr>
        <p:spPr>
          <a:xfrm rot="0">
            <a:off x="12824594" y="7206327"/>
            <a:ext cx="4610466" cy="1546219"/>
          </a:xfrm>
          <a:prstGeom prst="rect">
            <a:avLst/>
          </a:prstGeom>
        </p:spPr>
        <p:txBody>
          <a:bodyPr anchor="t" rtlCol="false" tIns="0" lIns="0" bIns="0" rIns="0">
            <a:spAutoFit/>
          </a:bodyPr>
          <a:lstStyle/>
          <a:p>
            <a:pPr algn="l">
              <a:lnSpc>
                <a:spcPts val="3100"/>
              </a:lnSpc>
            </a:pPr>
            <a:r>
              <a:rPr lang="en-US" sz="2066">
                <a:solidFill>
                  <a:srgbClr val="FFFFFF"/>
                </a:solidFill>
                <a:latin typeface="Poppins"/>
              </a:rPr>
              <a:t>ShopSite offers template variety and Stripe Payment integration, simplifying checkout for a tailored experience.</a:t>
            </a:r>
          </a:p>
        </p:txBody>
      </p:sp>
      <p:sp>
        <p:nvSpPr>
          <p:cNvPr name="TextBox 21" id="21"/>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08</a:t>
            </a:r>
          </a:p>
        </p:txBody>
      </p:sp>
      <p:sp>
        <p:nvSpPr>
          <p:cNvPr name="TextBox 22" id="22"/>
          <p:cNvSpPr txBox="true"/>
          <p:nvPr/>
        </p:nvSpPr>
        <p:spPr>
          <a:xfrm rot="0">
            <a:off x="1495185" y="4000426"/>
            <a:ext cx="5323608" cy="558165"/>
          </a:xfrm>
          <a:prstGeom prst="rect">
            <a:avLst/>
          </a:prstGeom>
        </p:spPr>
        <p:txBody>
          <a:bodyPr anchor="t" rtlCol="false" tIns="0" lIns="0" bIns="0" rIns="0">
            <a:spAutoFit/>
          </a:bodyPr>
          <a:lstStyle/>
          <a:p>
            <a:pPr algn="l" marL="0" indent="0" lvl="0">
              <a:lnSpc>
                <a:spcPts val="4289"/>
              </a:lnSpc>
              <a:spcBef>
                <a:spcPct val="0"/>
              </a:spcBef>
            </a:pPr>
            <a:r>
              <a:rPr lang="en-US" sz="3299">
                <a:solidFill>
                  <a:srgbClr val="FFFFFF"/>
                </a:solidFill>
                <a:latin typeface="Poppins Bold"/>
              </a:rPr>
              <a:t>User-Friendly Interface</a:t>
            </a:r>
          </a:p>
        </p:txBody>
      </p:sp>
      <p:sp>
        <p:nvSpPr>
          <p:cNvPr name="TextBox 23" id="23"/>
          <p:cNvSpPr txBox="true"/>
          <p:nvPr/>
        </p:nvSpPr>
        <p:spPr>
          <a:xfrm rot="0">
            <a:off x="12950229" y="4000426"/>
            <a:ext cx="4359196" cy="558165"/>
          </a:xfrm>
          <a:prstGeom prst="rect">
            <a:avLst/>
          </a:prstGeom>
        </p:spPr>
        <p:txBody>
          <a:bodyPr anchor="t" rtlCol="false" tIns="0" lIns="0" bIns="0" rIns="0">
            <a:spAutoFit/>
          </a:bodyPr>
          <a:lstStyle/>
          <a:p>
            <a:pPr algn="l" marL="0" indent="0" lvl="0">
              <a:lnSpc>
                <a:spcPts val="4289"/>
              </a:lnSpc>
              <a:spcBef>
                <a:spcPct val="0"/>
              </a:spcBef>
            </a:pPr>
            <a:r>
              <a:rPr lang="en-US" sz="3299">
                <a:solidFill>
                  <a:srgbClr val="FFFFFF"/>
                </a:solidFill>
                <a:latin typeface="Poppins Bold"/>
              </a:rPr>
              <a:t>Scalability</a:t>
            </a:r>
          </a:p>
        </p:txBody>
      </p:sp>
      <p:sp>
        <p:nvSpPr>
          <p:cNvPr name="TextBox 24" id="24"/>
          <p:cNvSpPr txBox="true"/>
          <p:nvPr/>
        </p:nvSpPr>
        <p:spPr>
          <a:xfrm rot="0">
            <a:off x="1399593" y="6610099"/>
            <a:ext cx="4454788" cy="558165"/>
          </a:xfrm>
          <a:prstGeom prst="rect">
            <a:avLst/>
          </a:prstGeom>
        </p:spPr>
        <p:txBody>
          <a:bodyPr anchor="t" rtlCol="false" tIns="0" lIns="0" bIns="0" rIns="0">
            <a:spAutoFit/>
          </a:bodyPr>
          <a:lstStyle/>
          <a:p>
            <a:pPr algn="l" marL="0" indent="0" lvl="0">
              <a:lnSpc>
                <a:spcPts val="4289"/>
              </a:lnSpc>
              <a:spcBef>
                <a:spcPct val="0"/>
              </a:spcBef>
            </a:pPr>
            <a:r>
              <a:rPr lang="en-US" sz="3299">
                <a:solidFill>
                  <a:srgbClr val="FFFFFF"/>
                </a:solidFill>
                <a:latin typeface="Poppins Bold"/>
              </a:rPr>
              <a:t>Enhanced Security</a:t>
            </a:r>
          </a:p>
        </p:txBody>
      </p:sp>
      <p:sp>
        <p:nvSpPr>
          <p:cNvPr name="TextBox 25" id="25"/>
          <p:cNvSpPr txBox="true"/>
          <p:nvPr/>
        </p:nvSpPr>
        <p:spPr>
          <a:xfrm rot="0">
            <a:off x="12806840" y="6151172"/>
            <a:ext cx="4550381" cy="1131355"/>
          </a:xfrm>
          <a:prstGeom prst="rect">
            <a:avLst/>
          </a:prstGeom>
        </p:spPr>
        <p:txBody>
          <a:bodyPr anchor="t" rtlCol="false" tIns="0" lIns="0" bIns="0" rIns="0">
            <a:spAutoFit/>
          </a:bodyPr>
          <a:lstStyle/>
          <a:p>
            <a:pPr algn="l" marL="0" indent="0" lvl="0">
              <a:lnSpc>
                <a:spcPts val="4375"/>
              </a:lnSpc>
              <a:spcBef>
                <a:spcPct val="0"/>
              </a:spcBef>
            </a:pPr>
            <a:r>
              <a:rPr lang="en-US" sz="3365">
                <a:solidFill>
                  <a:srgbClr val="FFFFFF"/>
                </a:solidFill>
                <a:latin typeface="Poppins Bold"/>
              </a:rPr>
              <a:t>Customization and Convenience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8941564" y="676425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144831" y="-6563452"/>
            <a:ext cx="10086395" cy="10086395"/>
          </a:xfrm>
          <a:custGeom>
            <a:avLst/>
            <a:gdLst/>
            <a:ahLst/>
            <a:cxnLst/>
            <a:rect r="r" b="b" t="t" l="l"/>
            <a:pathLst>
              <a:path h="10086395" w="10086395">
                <a:moveTo>
                  <a:pt x="0" y="0"/>
                </a:moveTo>
                <a:lnTo>
                  <a:pt x="10086395" y="0"/>
                </a:lnTo>
                <a:lnTo>
                  <a:pt x="10086395" y="10086396"/>
                </a:lnTo>
                <a:lnTo>
                  <a:pt x="0" y="10086396"/>
                </a:lnTo>
                <a:lnTo>
                  <a:pt x="0" y="0"/>
                </a:lnTo>
                <a:close/>
              </a:path>
            </a:pathLst>
          </a:custGeom>
          <a:blipFill>
            <a:blip r:embed="rId4">
              <a:alphaModFix amt="37000"/>
            </a:blip>
            <a:stretch>
              <a:fillRect l="0" t="0" r="0" b="0"/>
            </a:stretch>
          </a:blipFill>
        </p:spPr>
      </p:sp>
      <p:grpSp>
        <p:nvGrpSpPr>
          <p:cNvPr name="Group 6" id="6"/>
          <p:cNvGrpSpPr/>
          <p:nvPr/>
        </p:nvGrpSpPr>
        <p:grpSpPr>
          <a:xfrm rot="0">
            <a:off x="1790638" y="9535225"/>
            <a:ext cx="1581115" cy="479795"/>
            <a:chOff x="0" y="0"/>
            <a:chExt cx="2108154" cy="639726"/>
          </a:xfrm>
        </p:grpSpPr>
        <p:sp>
          <p:nvSpPr>
            <p:cNvPr name="Freeform 7" id="7"/>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0" id="10"/>
          <p:cNvSpPr/>
          <p:nvPr/>
        </p:nvSpPr>
        <p:spPr>
          <a:xfrm flipH="false" flipV="false" rot="0">
            <a:off x="12231791" y="-734468"/>
            <a:ext cx="10055018" cy="9261475"/>
          </a:xfrm>
          <a:custGeom>
            <a:avLst/>
            <a:gdLst/>
            <a:ahLst/>
            <a:cxnLst/>
            <a:rect r="r" b="b" t="t" l="l"/>
            <a:pathLst>
              <a:path h="9261475" w="10055018">
                <a:moveTo>
                  <a:pt x="0" y="0"/>
                </a:moveTo>
                <a:lnTo>
                  <a:pt x="10055018" y="0"/>
                </a:lnTo>
                <a:lnTo>
                  <a:pt x="10055018" y="9261475"/>
                </a:lnTo>
                <a:lnTo>
                  <a:pt x="0" y="9261475"/>
                </a:lnTo>
                <a:lnTo>
                  <a:pt x="0" y="0"/>
                </a:lnTo>
                <a:close/>
              </a:path>
            </a:pathLst>
          </a:custGeom>
          <a:blipFill>
            <a:blip r:embed="rId7"/>
            <a:stretch>
              <a:fillRect l="0" t="0" r="0" b="0"/>
            </a:stretch>
          </a:blipFill>
        </p:spPr>
      </p:sp>
      <p:grpSp>
        <p:nvGrpSpPr>
          <p:cNvPr name="Group 11" id="11"/>
          <p:cNvGrpSpPr/>
          <p:nvPr/>
        </p:nvGrpSpPr>
        <p:grpSpPr>
          <a:xfrm rot="0">
            <a:off x="16772206" y="8170295"/>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47625"/>
              <a:ext cx="1145914" cy="454025"/>
            </a:xfrm>
            <a:prstGeom prst="rect">
              <a:avLst/>
            </a:prstGeom>
          </p:spPr>
          <p:txBody>
            <a:bodyPr anchor="ctr" rtlCol="false" tIns="50800" lIns="50800" bIns="50800" rIns="50800"/>
            <a:lstStyle/>
            <a:p>
              <a:pPr algn="ctr">
                <a:lnSpc>
                  <a:spcPts val="3500"/>
                </a:lnSpc>
              </a:pPr>
            </a:p>
          </p:txBody>
        </p:sp>
      </p:grpSp>
      <p:grpSp>
        <p:nvGrpSpPr>
          <p:cNvPr name="Group 14" id="14"/>
          <p:cNvGrpSpPr>
            <a:grpSpLocks noChangeAspect="true"/>
          </p:cNvGrpSpPr>
          <p:nvPr/>
        </p:nvGrpSpPr>
        <p:grpSpPr>
          <a:xfrm rot="0">
            <a:off x="8449111" y="2213629"/>
            <a:ext cx="6893680" cy="5534875"/>
            <a:chOff x="0" y="0"/>
            <a:chExt cx="7467600" cy="5995670"/>
          </a:xfrm>
        </p:grpSpPr>
        <p:sp>
          <p:nvSpPr>
            <p:cNvPr name="Freeform 15" id="1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6" id="1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7" id="1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8" id="1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8"/>
              <a:stretch>
                <a:fillRect l="-12632" t="0" r="-12632" b="0"/>
              </a:stretch>
            </a:blipFill>
          </p:spPr>
        </p:sp>
      </p:grpSp>
      <p:pic>
        <p:nvPicPr>
          <p:cNvPr name="Picture 19" id="19"/>
          <p:cNvPicPr>
            <a:picLocks noChangeAspect="true"/>
          </p:cNvPicPr>
          <p:nvPr/>
        </p:nvPicPr>
        <p:blipFill>
          <a:blip r:embed="rId9"/>
          <a:stretch>
            <a:fillRect/>
          </a:stretch>
        </p:blipFill>
        <p:spPr>
          <a:xfrm rot="0">
            <a:off x="934322" y="4860979"/>
            <a:ext cx="5916460" cy="1331204"/>
          </a:xfrm>
          <a:prstGeom prst="rect">
            <a:avLst/>
          </a:prstGeom>
        </p:spPr>
      </p:pic>
      <p:sp>
        <p:nvSpPr>
          <p:cNvPr name="Freeform 20" id="20"/>
          <p:cNvSpPr/>
          <p:nvPr/>
        </p:nvSpPr>
        <p:spPr>
          <a:xfrm flipH="false" flipV="false" rot="0">
            <a:off x="14573283" y="1787426"/>
            <a:ext cx="1110389" cy="1110389"/>
          </a:xfrm>
          <a:custGeom>
            <a:avLst/>
            <a:gdLst/>
            <a:ahLst/>
            <a:cxnLst/>
            <a:rect r="r" b="b" t="t" l="l"/>
            <a:pathLst>
              <a:path h="1110389" w="1110389">
                <a:moveTo>
                  <a:pt x="0" y="0"/>
                </a:moveTo>
                <a:lnTo>
                  <a:pt x="1110389" y="0"/>
                </a:lnTo>
                <a:lnTo>
                  <a:pt x="1110389" y="1110390"/>
                </a:lnTo>
                <a:lnTo>
                  <a:pt x="0" y="11103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5340567" y="9535225"/>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4121205" y="-30483"/>
            <a:ext cx="4319195" cy="1675034"/>
          </a:xfrm>
          <a:custGeom>
            <a:avLst/>
            <a:gdLst/>
            <a:ahLst/>
            <a:cxnLst/>
            <a:rect r="r" b="b" t="t" l="l"/>
            <a:pathLst>
              <a:path h="1675034" w="4319195">
                <a:moveTo>
                  <a:pt x="0" y="0"/>
                </a:moveTo>
                <a:lnTo>
                  <a:pt x="4319195" y="0"/>
                </a:lnTo>
                <a:lnTo>
                  <a:pt x="4319195" y="1675034"/>
                </a:lnTo>
                <a:lnTo>
                  <a:pt x="0" y="1675034"/>
                </a:lnTo>
                <a:lnTo>
                  <a:pt x="0" y="0"/>
                </a:lnTo>
                <a:close/>
              </a:path>
            </a:pathLst>
          </a:custGeom>
          <a:blipFill>
            <a:blip r:embed="rId12"/>
            <a:stretch>
              <a:fillRect l="0" t="0" r="0" b="0"/>
            </a:stretch>
          </a:blipFill>
        </p:spPr>
      </p:sp>
      <p:sp>
        <p:nvSpPr>
          <p:cNvPr name="TextBox 23" id="23"/>
          <p:cNvSpPr txBox="true"/>
          <p:nvPr/>
        </p:nvSpPr>
        <p:spPr>
          <a:xfrm rot="0">
            <a:off x="1427360" y="1057275"/>
            <a:ext cx="8334782" cy="1488878"/>
          </a:xfrm>
          <a:prstGeom prst="rect">
            <a:avLst/>
          </a:prstGeom>
        </p:spPr>
        <p:txBody>
          <a:bodyPr anchor="t" rtlCol="false" tIns="0" lIns="0" bIns="0" rIns="0">
            <a:spAutoFit/>
          </a:bodyPr>
          <a:lstStyle/>
          <a:p>
            <a:pPr algn="l" marL="0" indent="0" lvl="0">
              <a:lnSpc>
                <a:spcPts val="10687"/>
              </a:lnSpc>
              <a:spcBef>
                <a:spcPct val="0"/>
              </a:spcBef>
            </a:pPr>
            <a:r>
              <a:rPr lang="en-US" sz="9988">
                <a:solidFill>
                  <a:srgbClr val="EEECDE"/>
                </a:solidFill>
                <a:latin typeface="Poppins Semi-Bold"/>
              </a:rPr>
              <a:t>Project</a:t>
            </a:r>
          </a:p>
        </p:txBody>
      </p:sp>
      <p:sp>
        <p:nvSpPr>
          <p:cNvPr name="TextBox 24" id="24"/>
          <p:cNvSpPr txBox="true"/>
          <p:nvPr/>
        </p:nvSpPr>
        <p:spPr>
          <a:xfrm rot="0">
            <a:off x="1427360" y="2488918"/>
            <a:ext cx="7648815" cy="1488878"/>
          </a:xfrm>
          <a:prstGeom prst="rect">
            <a:avLst/>
          </a:prstGeom>
        </p:spPr>
        <p:txBody>
          <a:bodyPr anchor="t" rtlCol="false" tIns="0" lIns="0" bIns="0" rIns="0">
            <a:spAutoFit/>
          </a:bodyPr>
          <a:lstStyle/>
          <a:p>
            <a:pPr algn="l" marL="0" indent="0" lvl="0">
              <a:lnSpc>
                <a:spcPts val="10687"/>
              </a:lnSpc>
              <a:spcBef>
                <a:spcPct val="0"/>
              </a:spcBef>
            </a:pPr>
            <a:r>
              <a:rPr lang="en-US" sz="9988">
                <a:solidFill>
                  <a:srgbClr val="EEECDE"/>
                </a:solidFill>
                <a:latin typeface="Poppins Medium"/>
              </a:rPr>
              <a:t>Summary</a:t>
            </a:r>
          </a:p>
        </p:txBody>
      </p:sp>
      <p:sp>
        <p:nvSpPr>
          <p:cNvPr name="TextBox 25" id="25"/>
          <p:cNvSpPr txBox="true"/>
          <p:nvPr/>
        </p:nvSpPr>
        <p:spPr>
          <a:xfrm rot="0">
            <a:off x="14024018" y="848890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09</a:t>
            </a:r>
          </a:p>
        </p:txBody>
      </p:sp>
      <p:sp>
        <p:nvSpPr>
          <p:cNvPr name="TextBox 26" id="26"/>
          <p:cNvSpPr txBox="true"/>
          <p:nvPr/>
        </p:nvSpPr>
        <p:spPr>
          <a:xfrm rot="0">
            <a:off x="1427360" y="4500210"/>
            <a:ext cx="7648815" cy="558165"/>
          </a:xfrm>
          <a:prstGeom prst="rect">
            <a:avLst/>
          </a:prstGeom>
        </p:spPr>
        <p:txBody>
          <a:bodyPr anchor="t" rtlCol="false" tIns="0" lIns="0" bIns="0" rIns="0">
            <a:spAutoFit/>
          </a:bodyPr>
          <a:lstStyle/>
          <a:p>
            <a:pPr algn="l" marL="0" indent="0" lvl="0">
              <a:lnSpc>
                <a:spcPts val="4289"/>
              </a:lnSpc>
              <a:spcBef>
                <a:spcPct val="0"/>
              </a:spcBef>
            </a:pPr>
            <a:r>
              <a:rPr lang="en-US" sz="3299">
                <a:solidFill>
                  <a:srgbClr val="FFFFFF"/>
                </a:solidFill>
                <a:latin typeface="Poppins Bold"/>
              </a:rPr>
              <a:t>About executive summary</a:t>
            </a:r>
          </a:p>
        </p:txBody>
      </p:sp>
      <p:sp>
        <p:nvSpPr>
          <p:cNvPr name="TextBox 27" id="27"/>
          <p:cNvSpPr txBox="true"/>
          <p:nvPr/>
        </p:nvSpPr>
        <p:spPr>
          <a:xfrm rot="0">
            <a:off x="1427360" y="6015682"/>
            <a:ext cx="6332851" cy="2859405"/>
          </a:xfrm>
          <a:prstGeom prst="rect">
            <a:avLst/>
          </a:prstGeom>
        </p:spPr>
        <p:txBody>
          <a:bodyPr anchor="t" rtlCol="false" tIns="0" lIns="0" bIns="0" rIns="0">
            <a:spAutoFit/>
          </a:bodyPr>
          <a:lstStyle/>
          <a:p>
            <a:pPr algn="l">
              <a:lnSpc>
                <a:spcPts val="3299"/>
              </a:lnSpc>
            </a:pPr>
            <a:r>
              <a:rPr lang="en-US" sz="2199">
                <a:solidFill>
                  <a:srgbClr val="FFFFFF"/>
                </a:solidFill>
                <a:latin typeface="Poppins"/>
              </a:rPr>
              <a:t>Sujoy and Souvik Das, redefines e-commerce with MongoDB, Node.js, EJS, SCSS, Bootstrap, Stripe Payment, Google Auth, and session cookies. Offering scalability, security, and customization, it promises a seamless, secure, and personalized online shopping experience.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DAGEtHq0qVs</dc:identifier>
  <dcterms:modified xsi:type="dcterms:W3CDTF">2011-08-01T06:04:30Z</dcterms:modified>
  <cp:revision>1</cp:revision>
  <dc:title>Non Text Magic Studio Magic Design for Presentations L&amp;P</dc:title>
</cp:coreProperties>
</file>